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5" r:id="rId3"/>
    <p:sldMasterId id="2147483710" r:id="rId4"/>
  </p:sldMasterIdLst>
  <p:sldIdLst>
    <p:sldId id="258" r:id="rId5"/>
    <p:sldId id="271" r:id="rId6"/>
    <p:sldId id="296" r:id="rId7"/>
    <p:sldId id="303" r:id="rId8"/>
    <p:sldId id="283" r:id="rId9"/>
    <p:sldId id="301" r:id="rId10"/>
    <p:sldId id="302" r:id="rId11"/>
    <p:sldId id="288" r:id="rId12"/>
    <p:sldId id="304" r:id="rId13"/>
    <p:sldId id="298" r:id="rId14"/>
    <p:sldId id="299"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e Edward" initials="DE" lastIdx="2" clrIdx="0">
    <p:extLst>
      <p:ext uri="{19B8F6BF-5375-455C-9EA6-DF929625EA0E}">
        <p15:presenceInfo xmlns:p15="http://schemas.microsoft.com/office/powerpoint/2012/main" userId="5dfe45b80ac206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A25"/>
    <a:srgbClr val="BEDDAB"/>
    <a:srgbClr val="375623"/>
    <a:srgbClr val="83BD5F"/>
    <a:srgbClr val="5A8B39"/>
    <a:srgbClr val="4C7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3" autoAdjust="0"/>
    <p:restoredTop sz="94660"/>
  </p:normalViewPr>
  <p:slideViewPr>
    <p:cSldViewPr snapToGrid="0">
      <p:cViewPr varScale="1">
        <p:scale>
          <a:sx n="127" d="100"/>
          <a:sy n="127"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247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536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40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1558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184506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88416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99332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7610996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42571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65151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5682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9D4B-A0FF-47C1-8C73-D330054D19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0132DD-19BC-43DA-B7A0-B3EFA8DA478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251381-9D12-4C80-B551-199125E2493D}"/>
              </a:ext>
            </a:extLst>
          </p:cNvPr>
          <p:cNvSpPr>
            <a:spLocks noGrp="1"/>
          </p:cNvSpPr>
          <p:nvPr>
            <p:ph type="dt" sz="half" idx="10"/>
          </p:nvPr>
        </p:nvSpPr>
        <p:spPr>
          <a:xfrm>
            <a:off x="838200" y="6356350"/>
            <a:ext cx="2743200" cy="365125"/>
          </a:xfrm>
          <a:prstGeom prst="rect">
            <a:avLst/>
          </a:prstGeom>
        </p:spPr>
        <p:txBody>
          <a:bodyPr/>
          <a:lstStyle/>
          <a:p>
            <a:fld id="{A58BF389-70F6-44EB-B216-6303EBAC6B8E}" type="datetimeFigureOut">
              <a:rPr lang="en-US" smtClean="0"/>
              <a:t>1/22/19</a:t>
            </a:fld>
            <a:endParaRPr lang="en-US"/>
          </a:p>
        </p:txBody>
      </p:sp>
      <p:sp>
        <p:nvSpPr>
          <p:cNvPr id="5" name="Footer Placeholder 4">
            <a:extLst>
              <a:ext uri="{FF2B5EF4-FFF2-40B4-BE49-F238E27FC236}">
                <a16:creationId xmlns:a16="http://schemas.microsoft.com/office/drawing/2014/main" id="{28B7B492-399C-4A61-BC95-156B633A2B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A25054-F5BA-4DCA-8BEF-8D8402428C5B}"/>
              </a:ext>
            </a:extLst>
          </p:cNvPr>
          <p:cNvSpPr>
            <a:spLocks noGrp="1"/>
          </p:cNvSpPr>
          <p:nvPr>
            <p:ph type="sldNum" sz="quarter" idx="12"/>
          </p:nvPr>
        </p:nvSpPr>
        <p:spPr>
          <a:xfrm>
            <a:off x="8610600" y="6356350"/>
            <a:ext cx="2743200" cy="365125"/>
          </a:xfrm>
          <a:prstGeom prst="rect">
            <a:avLst/>
          </a:prstGeom>
        </p:spPr>
        <p:txBody>
          <a:bodyPr/>
          <a:lstStyle/>
          <a:p>
            <a:fld id="{D8DA7721-9DA0-40F5-A447-8E8DD6D8FCF3}" type="slidenum">
              <a:rPr lang="en-US" smtClean="0"/>
              <a:t>‹#›</a:t>
            </a:fld>
            <a:endParaRPr lang="en-US"/>
          </a:p>
        </p:txBody>
      </p:sp>
    </p:spTree>
    <p:extLst>
      <p:ext uri="{BB962C8B-B14F-4D97-AF65-F5344CB8AC3E}">
        <p14:creationId xmlns:p14="http://schemas.microsoft.com/office/powerpoint/2010/main" val="701577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3107686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Images &amp; Contents Layout">
    <p:spTree>
      <p:nvGrpSpPr>
        <p:cNvPr id="1" name=""/>
        <p:cNvGrpSpPr/>
        <p:nvPr/>
      </p:nvGrpSpPr>
      <p:grpSpPr>
        <a:xfrm>
          <a:off x="0" y="0"/>
          <a:ext cx="0" cy="0"/>
          <a:chOff x="0" y="0"/>
          <a:chExt cx="0" cy="0"/>
        </a:xfrm>
      </p:grpSpPr>
      <p:sp>
        <p:nvSpPr>
          <p:cNvPr id="14" name="Picture Placeholder 2"/>
          <p:cNvSpPr>
            <a:spLocks noGrp="1"/>
          </p:cNvSpPr>
          <p:nvPr>
            <p:ph type="pic" idx="15" hasCustomPrompt="1"/>
          </p:nvPr>
        </p:nvSpPr>
        <p:spPr>
          <a:xfrm>
            <a:off x="4847861"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4847861"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296133"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18" hasCustomPrompt="1"/>
          </p:nvPr>
        </p:nvSpPr>
        <p:spPr>
          <a:xfrm>
            <a:off x="7296133"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9" hasCustomPrompt="1"/>
          </p:nvPr>
        </p:nvSpPr>
        <p:spPr>
          <a:xfrm>
            <a:off x="9744405"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0" hasCustomPrompt="1"/>
          </p:nvPr>
        </p:nvSpPr>
        <p:spPr>
          <a:xfrm>
            <a:off x="9744405"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Rectangle 23">
            <a:extLst>
              <a:ext uri="{FF2B5EF4-FFF2-40B4-BE49-F238E27FC236}">
                <a16:creationId xmlns:a16="http://schemas.microsoft.com/office/drawing/2014/main" id="{C94C65E5-0BCA-4C21-82B3-AFB654897F34}"/>
              </a:ext>
            </a:extLst>
          </p:cNvPr>
          <p:cNvSpPr/>
          <p:nvPr userDrawn="1"/>
        </p:nvSpPr>
        <p:spPr>
          <a:xfrm>
            <a:off x="0" y="1906214"/>
            <a:ext cx="4847861" cy="3464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5" name="Rectangle 4">
            <a:extLst>
              <a:ext uri="{FF2B5EF4-FFF2-40B4-BE49-F238E27FC236}">
                <a16:creationId xmlns:a16="http://schemas.microsoft.com/office/drawing/2014/main" id="{F6AA1596-BE99-4935-BB09-8D85EB68C1A1}"/>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8BD35658-4BBE-477C-BC4E-581B211BBF7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A3A645B4-8851-4DD5-9092-6653BA281897}"/>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13" name="직사각형 12">
            <a:extLst>
              <a:ext uri="{FF2B5EF4-FFF2-40B4-BE49-F238E27FC236}">
                <a16:creationId xmlns:a16="http://schemas.microsoft.com/office/drawing/2014/main" id="{9D5B378F-8983-400D-BA86-889AFFEF4D7A}"/>
              </a:ext>
            </a:extLst>
          </p:cNvPr>
          <p:cNvSpPr/>
          <p:nvPr userDrawn="1"/>
        </p:nvSpPr>
        <p:spPr>
          <a:xfrm>
            <a:off x="11385" y="1760499"/>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C1715E7-180E-4324-86AA-C6C635410892}"/>
              </a:ext>
            </a:extLst>
          </p:cNvPr>
          <p:cNvSpPr/>
          <p:nvPr userDrawn="1"/>
        </p:nvSpPr>
        <p:spPr>
          <a:xfrm>
            <a:off x="-24342" y="5438296"/>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175697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3202418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97775" y="27939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15B9076-83BD-4E49-890D-1BEF64E116B1}"/>
              </a:ext>
            </a:extLst>
          </p:cNvPr>
          <p:cNvGrpSpPr/>
          <p:nvPr userDrawn="1"/>
        </p:nvGrpSpPr>
        <p:grpSpPr>
          <a:xfrm>
            <a:off x="733478" y="1647212"/>
            <a:ext cx="2664296" cy="4683693"/>
            <a:chOff x="445712" y="1449040"/>
            <a:chExt cx="2113018" cy="3924176"/>
          </a:xfrm>
        </p:grpSpPr>
        <p:sp>
          <p:nvSpPr>
            <p:cNvPr id="17" name="Rounded Rectangle 4">
              <a:extLst>
                <a:ext uri="{FF2B5EF4-FFF2-40B4-BE49-F238E27FC236}">
                  <a16:creationId xmlns:a16="http://schemas.microsoft.com/office/drawing/2014/main" id="{358DEBC2-6A37-429D-870C-62CC39B2E5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FA4D028C-DF93-4171-BB49-3233887C8B8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39C28B14-EDC4-4046-A785-4E56052FB5E3}"/>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1B2D8F84-A2F8-45FF-9ABC-D053C9118C4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6EE1F3F8-F817-45C7-9428-999F66FAE7D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8840BD8A-D5B0-4A6F-AB69-3CA9288B0B45}"/>
              </a:ext>
            </a:extLst>
          </p:cNvPr>
          <p:cNvSpPr>
            <a:spLocks noGrp="1"/>
          </p:cNvSpPr>
          <p:nvPr>
            <p:ph type="pic" idx="12" hasCustomPrompt="1"/>
          </p:nvPr>
        </p:nvSpPr>
        <p:spPr>
          <a:xfrm>
            <a:off x="921396" y="2058782"/>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5" name="Rectangle 4">
            <a:extLst>
              <a:ext uri="{FF2B5EF4-FFF2-40B4-BE49-F238E27FC236}">
                <a16:creationId xmlns:a16="http://schemas.microsoft.com/office/drawing/2014/main" id="{D761E444-1E69-4ECA-A1DF-EFAC2C5D291F}"/>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16600FA8-EAF9-49C2-AEBC-A079C5E23C1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9">
            <a:extLst>
              <a:ext uri="{FF2B5EF4-FFF2-40B4-BE49-F238E27FC236}">
                <a16:creationId xmlns:a16="http://schemas.microsoft.com/office/drawing/2014/main" id="{B22AA922-57C4-4BF8-B919-6C86913F50ED}"/>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85856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81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166284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82769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4348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959937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9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261798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0862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65256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519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591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34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9994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8151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3.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9143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679400"/>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2"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69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71492"/>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99925" y="4857915"/>
            <a:ext cx="6443330" cy="432048"/>
          </a:xfrm>
        </p:spPr>
        <p:txBody>
          <a:bodyPr/>
          <a:lstStyle/>
          <a:p>
            <a:pPr fontAlgn="auto">
              <a:spcBef>
                <a:spcPts val="0"/>
              </a:spcBef>
              <a:spcAft>
                <a:spcPts val="0"/>
              </a:spcAft>
              <a:defRPr/>
            </a:pPr>
            <a:r>
              <a:rPr lang="en-US" altLang="ko-KR" b="1" dirty="0"/>
              <a:t>Team 8 </a:t>
            </a:r>
          </a:p>
          <a:p>
            <a:pPr fontAlgn="auto">
              <a:spcBef>
                <a:spcPts val="0"/>
              </a:spcBef>
              <a:spcAft>
                <a:spcPts val="0"/>
              </a:spcAft>
              <a:defRPr/>
            </a:pPr>
            <a:r>
              <a:rPr lang="en-US" b="1" dirty="0"/>
              <a:t>Aaron Hyungbin Woo, Connor Vergara, David Edwards</a:t>
            </a:r>
            <a:endParaRPr lang="en-US" altLang="ko-KR" b="1" dirty="0"/>
          </a:p>
        </p:txBody>
      </p:sp>
      <p:sp>
        <p:nvSpPr>
          <p:cNvPr id="2" name="Title 1"/>
          <p:cNvSpPr>
            <a:spLocks noGrp="1"/>
          </p:cNvSpPr>
          <p:nvPr>
            <p:ph type="title"/>
          </p:nvPr>
        </p:nvSpPr>
        <p:spPr>
          <a:xfrm>
            <a:off x="99925" y="2000085"/>
            <a:ext cx="6881167" cy="1784183"/>
          </a:xfrm>
        </p:spPr>
        <p:txBody>
          <a:bodyPr/>
          <a:lstStyle/>
          <a:p>
            <a:r>
              <a:rPr lang="en-US" b="1" dirty="0"/>
              <a:t>Weather Effects in the 2018 NFL Season</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0BE417-8E6A-4E43-8483-12361927A8E8}"/>
              </a:ext>
            </a:extLst>
          </p:cNvPr>
          <p:cNvSpPr>
            <a:spLocks noGrp="1"/>
          </p:cNvSpPr>
          <p:nvPr>
            <p:ph type="body" sz="quarter" idx="10"/>
          </p:nvPr>
        </p:nvSpPr>
        <p:spPr/>
        <p:txBody>
          <a:bodyPr/>
          <a:lstStyle/>
          <a:p>
            <a:r>
              <a:rPr lang="en-US" dirty="0"/>
              <a:t>Overall Findings</a:t>
            </a:r>
          </a:p>
        </p:txBody>
      </p:sp>
      <p:grpSp>
        <p:nvGrpSpPr>
          <p:cNvPr id="3" name="Group 2">
            <a:extLst>
              <a:ext uri="{FF2B5EF4-FFF2-40B4-BE49-F238E27FC236}">
                <a16:creationId xmlns:a16="http://schemas.microsoft.com/office/drawing/2014/main" id="{2DAD7299-746F-4C71-9941-B74566FB569C}"/>
              </a:ext>
            </a:extLst>
          </p:cNvPr>
          <p:cNvGrpSpPr/>
          <p:nvPr/>
        </p:nvGrpSpPr>
        <p:grpSpPr>
          <a:xfrm rot="19006208">
            <a:off x="471768" y="1912870"/>
            <a:ext cx="427452" cy="226172"/>
            <a:chOff x="6022976" y="3811588"/>
            <a:chExt cx="2357438" cy="1365250"/>
          </a:xfrm>
        </p:grpSpPr>
        <p:sp>
          <p:nvSpPr>
            <p:cNvPr id="4" name="Freeform 294">
              <a:extLst>
                <a:ext uri="{FF2B5EF4-FFF2-40B4-BE49-F238E27FC236}">
                  <a16:creationId xmlns:a16="http://schemas.microsoft.com/office/drawing/2014/main" id="{BEAE40AA-049C-4BFF-9F33-A96D063F1AD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9F016DE2-C1D3-40EE-A212-DFD9CD3DE793}"/>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3289446B-CAB0-42CF-BE58-44A2F8FD2AA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4E2A4CEC-B2B8-48C3-BDA6-D4CCBFD45AF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0C27C7D5-BBF7-41EE-824D-7AC31FC0F267}"/>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7093A3FE-3D31-450A-B7D2-095A93325170}"/>
              </a:ext>
            </a:extLst>
          </p:cNvPr>
          <p:cNvGrpSpPr/>
          <p:nvPr/>
        </p:nvGrpSpPr>
        <p:grpSpPr>
          <a:xfrm rot="19006208">
            <a:off x="471768" y="2771972"/>
            <a:ext cx="427452" cy="226172"/>
            <a:chOff x="6022976" y="3811588"/>
            <a:chExt cx="2357438" cy="1365250"/>
          </a:xfrm>
        </p:grpSpPr>
        <p:sp>
          <p:nvSpPr>
            <p:cNvPr id="10" name="Freeform 294">
              <a:extLst>
                <a:ext uri="{FF2B5EF4-FFF2-40B4-BE49-F238E27FC236}">
                  <a16:creationId xmlns:a16="http://schemas.microsoft.com/office/drawing/2014/main" id="{C71121BA-6192-4BCA-BE2A-3C571A11614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EA03DD20-2CB9-425F-BEC1-E5ACF416656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273C8BA-5D24-4A73-9B7E-BED947223FDA}"/>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588F9160-27D1-487B-93A4-59CBFBE4108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D563FE11-D891-4600-A9F5-CA19381CE420}"/>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018B9A99-9C90-44B2-808A-62AC8762481B}"/>
              </a:ext>
            </a:extLst>
          </p:cNvPr>
          <p:cNvGrpSpPr/>
          <p:nvPr/>
        </p:nvGrpSpPr>
        <p:grpSpPr>
          <a:xfrm rot="19006208">
            <a:off x="471768" y="3631074"/>
            <a:ext cx="427452" cy="226172"/>
            <a:chOff x="6022976" y="3811588"/>
            <a:chExt cx="2357438" cy="1365250"/>
          </a:xfrm>
        </p:grpSpPr>
        <p:sp>
          <p:nvSpPr>
            <p:cNvPr id="16" name="Freeform 294">
              <a:extLst>
                <a:ext uri="{FF2B5EF4-FFF2-40B4-BE49-F238E27FC236}">
                  <a16:creationId xmlns:a16="http://schemas.microsoft.com/office/drawing/2014/main" id="{75659292-0178-4111-BC44-621CD11986FE}"/>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942C8B39-83E0-42E3-BD7E-38BC2141664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B07E8C57-4878-4EE7-9E6E-5D7003F12F1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418A897A-80AE-4794-BE5E-D731AA05A39A}"/>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3C2159B0-DECA-4C65-9634-D5AC84A8E138}"/>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08D9892E-E1F7-4C5D-A4AE-7340B0736B92}"/>
              </a:ext>
            </a:extLst>
          </p:cNvPr>
          <p:cNvGrpSpPr/>
          <p:nvPr/>
        </p:nvGrpSpPr>
        <p:grpSpPr>
          <a:xfrm rot="19006208">
            <a:off x="471768" y="4490176"/>
            <a:ext cx="427452" cy="226172"/>
            <a:chOff x="6022976" y="3811588"/>
            <a:chExt cx="2357438" cy="1365250"/>
          </a:xfrm>
        </p:grpSpPr>
        <p:sp>
          <p:nvSpPr>
            <p:cNvPr id="22" name="Freeform 294">
              <a:extLst>
                <a:ext uri="{FF2B5EF4-FFF2-40B4-BE49-F238E27FC236}">
                  <a16:creationId xmlns:a16="http://schemas.microsoft.com/office/drawing/2014/main" id="{DAC9AB28-1723-4393-9866-DD94BA02EA0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CB56BC17-8503-4ABC-BF8A-7FC0030ED3F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D4653E26-1271-4A5B-AB44-B70A57A206FC}"/>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2F2E138B-C79F-4BBF-A9EC-377940345F0E}"/>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38100310-DD70-466C-AB7F-38906254EDF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7" name="TextBox 26">
            <a:extLst>
              <a:ext uri="{FF2B5EF4-FFF2-40B4-BE49-F238E27FC236}">
                <a16:creationId xmlns:a16="http://schemas.microsoft.com/office/drawing/2014/main" id="{2F740594-7CC7-4D0F-9A67-2AE53E2B4C7E}"/>
              </a:ext>
            </a:extLst>
          </p:cNvPr>
          <p:cNvSpPr txBox="1"/>
          <p:nvPr/>
        </p:nvSpPr>
        <p:spPr>
          <a:xfrm>
            <a:off x="1183270" y="3444046"/>
            <a:ext cx="10111667" cy="646331"/>
          </a:xfrm>
          <a:prstGeom prst="rect">
            <a:avLst/>
          </a:prstGeom>
          <a:noFill/>
        </p:spPr>
        <p:txBody>
          <a:bodyPr wrap="square" rtlCol="0">
            <a:spAutoFit/>
          </a:bodyPr>
          <a:lstStyle/>
          <a:p>
            <a:r>
              <a:rPr lang="en-US" dirty="0"/>
              <a:t>Open roof stadiums appear to score more points on average.  However, more data from previous seasons would help prove or disprove this assumption.</a:t>
            </a:r>
          </a:p>
        </p:txBody>
      </p:sp>
      <p:sp>
        <p:nvSpPr>
          <p:cNvPr id="28" name="TextBox 27">
            <a:extLst>
              <a:ext uri="{FF2B5EF4-FFF2-40B4-BE49-F238E27FC236}">
                <a16:creationId xmlns:a16="http://schemas.microsoft.com/office/drawing/2014/main" id="{DF62F50D-C902-42A9-9090-DAA79882BE37}"/>
              </a:ext>
            </a:extLst>
          </p:cNvPr>
          <p:cNvSpPr txBox="1"/>
          <p:nvPr/>
        </p:nvSpPr>
        <p:spPr>
          <a:xfrm>
            <a:off x="1183270" y="4398561"/>
            <a:ext cx="10111667" cy="923330"/>
          </a:xfrm>
          <a:prstGeom prst="rect">
            <a:avLst/>
          </a:prstGeom>
          <a:noFill/>
        </p:spPr>
        <p:txBody>
          <a:bodyPr wrap="square" rtlCol="0">
            <a:spAutoFit/>
          </a:bodyPr>
          <a:lstStyle/>
          <a:p>
            <a:r>
              <a:rPr lang="en-US" dirty="0"/>
              <a:t>Explaining scoring patterns is difficult – a variety of factors come into play, some of which are related to weather. However, scoring patterns are most likely attributed to the teams and players on the field, and not the conditions of the specific game.</a:t>
            </a:r>
          </a:p>
        </p:txBody>
      </p:sp>
      <p:sp>
        <p:nvSpPr>
          <p:cNvPr id="29" name="Rectangle 28">
            <a:extLst>
              <a:ext uri="{FF2B5EF4-FFF2-40B4-BE49-F238E27FC236}">
                <a16:creationId xmlns:a16="http://schemas.microsoft.com/office/drawing/2014/main" id="{D01B1485-E6E4-6F4B-9243-D54806FB388F}"/>
              </a:ext>
            </a:extLst>
          </p:cNvPr>
          <p:cNvSpPr/>
          <p:nvPr/>
        </p:nvSpPr>
        <p:spPr>
          <a:xfrm>
            <a:off x="1183270" y="1732945"/>
            <a:ext cx="10319882" cy="646331"/>
          </a:xfrm>
          <a:prstGeom prst="rect">
            <a:avLst/>
          </a:prstGeom>
        </p:spPr>
        <p:txBody>
          <a:bodyPr wrap="square">
            <a:spAutoFit/>
          </a:bodyPr>
          <a:lstStyle/>
          <a:p>
            <a:r>
              <a:rPr lang="en-US" dirty="0"/>
              <a:t>Surprisingly, long range kicking accuracy was actually worse in games played in indoor stadiums compared to outdoor stadiums.</a:t>
            </a:r>
          </a:p>
        </p:txBody>
      </p:sp>
      <p:sp>
        <p:nvSpPr>
          <p:cNvPr id="30" name="Rectangle 29">
            <a:extLst>
              <a:ext uri="{FF2B5EF4-FFF2-40B4-BE49-F238E27FC236}">
                <a16:creationId xmlns:a16="http://schemas.microsoft.com/office/drawing/2014/main" id="{D637283C-4171-2144-8443-13E866CAB98C}"/>
              </a:ext>
            </a:extLst>
          </p:cNvPr>
          <p:cNvSpPr/>
          <p:nvPr/>
        </p:nvSpPr>
        <p:spPr>
          <a:xfrm>
            <a:off x="1183270" y="2560898"/>
            <a:ext cx="10319882" cy="646331"/>
          </a:xfrm>
          <a:prstGeom prst="rect">
            <a:avLst/>
          </a:prstGeom>
        </p:spPr>
        <p:txBody>
          <a:bodyPr wrap="square">
            <a:spAutoFit/>
          </a:bodyPr>
          <a:lstStyle/>
          <a:p>
            <a:r>
              <a:rPr lang="en-US" dirty="0"/>
              <a:t>In terms of scoring, games played in indoor stadiums were not significantly more likely to have more total points or more total yards then games played outdoors.</a:t>
            </a:r>
          </a:p>
        </p:txBody>
      </p:sp>
    </p:spTree>
    <p:extLst>
      <p:ext uri="{BB962C8B-B14F-4D97-AF65-F5344CB8AC3E}">
        <p14:creationId xmlns:p14="http://schemas.microsoft.com/office/powerpoint/2010/main" val="327790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961B8B-8D18-4FC5-860F-9DD1CD6C1EB7}"/>
              </a:ext>
            </a:extLst>
          </p:cNvPr>
          <p:cNvSpPr>
            <a:spLocks noGrp="1"/>
          </p:cNvSpPr>
          <p:nvPr>
            <p:ph type="body" sz="quarter" idx="10"/>
          </p:nvPr>
        </p:nvSpPr>
        <p:spPr/>
        <p:txBody>
          <a:bodyPr/>
          <a:lstStyle/>
          <a:p>
            <a:r>
              <a:rPr lang="en-US" sz="4800" dirty="0"/>
              <a:t>Difficulties and Challenges</a:t>
            </a:r>
          </a:p>
        </p:txBody>
      </p:sp>
      <p:grpSp>
        <p:nvGrpSpPr>
          <p:cNvPr id="3" name="Group 2">
            <a:extLst>
              <a:ext uri="{FF2B5EF4-FFF2-40B4-BE49-F238E27FC236}">
                <a16:creationId xmlns:a16="http://schemas.microsoft.com/office/drawing/2014/main" id="{6C9F6E99-2F32-488C-B243-E2BF4D85688D}"/>
              </a:ext>
            </a:extLst>
          </p:cNvPr>
          <p:cNvGrpSpPr/>
          <p:nvPr/>
        </p:nvGrpSpPr>
        <p:grpSpPr>
          <a:xfrm rot="19006208">
            <a:off x="325465" y="1708825"/>
            <a:ext cx="427452" cy="226172"/>
            <a:chOff x="6022976" y="3811588"/>
            <a:chExt cx="2357438" cy="1365250"/>
          </a:xfrm>
        </p:grpSpPr>
        <p:sp>
          <p:nvSpPr>
            <p:cNvPr id="4" name="Freeform 294">
              <a:extLst>
                <a:ext uri="{FF2B5EF4-FFF2-40B4-BE49-F238E27FC236}">
                  <a16:creationId xmlns:a16="http://schemas.microsoft.com/office/drawing/2014/main" id="{AA8332B9-8089-4921-BA72-A0D8AA85D85D}"/>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79">
              <a:extLst>
                <a:ext uri="{FF2B5EF4-FFF2-40B4-BE49-F238E27FC236}">
                  <a16:creationId xmlns:a16="http://schemas.microsoft.com/office/drawing/2014/main" id="{BE746296-D9AA-479B-85D0-06405CB1921C}"/>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303">
              <a:extLst>
                <a:ext uri="{FF2B5EF4-FFF2-40B4-BE49-F238E27FC236}">
                  <a16:creationId xmlns:a16="http://schemas.microsoft.com/office/drawing/2014/main" id="{5258D39D-5CF8-4A6B-8666-87D10D9BAB35}"/>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81">
              <a:extLst>
                <a:ext uri="{FF2B5EF4-FFF2-40B4-BE49-F238E27FC236}">
                  <a16:creationId xmlns:a16="http://schemas.microsoft.com/office/drawing/2014/main" id="{A92F787E-196C-4C3B-A0A9-FBD18FA344A3}"/>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82">
              <a:extLst>
                <a:ext uri="{FF2B5EF4-FFF2-40B4-BE49-F238E27FC236}">
                  <a16:creationId xmlns:a16="http://schemas.microsoft.com/office/drawing/2014/main" id="{3E97C8CD-C4D5-4834-9BDE-75355A256EE4}"/>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B701EB93-5967-4ADD-B2DE-0CA6C659D970}"/>
              </a:ext>
            </a:extLst>
          </p:cNvPr>
          <p:cNvGrpSpPr/>
          <p:nvPr/>
        </p:nvGrpSpPr>
        <p:grpSpPr>
          <a:xfrm rot="19006208">
            <a:off x="325464" y="3326469"/>
            <a:ext cx="427452" cy="226172"/>
            <a:chOff x="6022976" y="3811588"/>
            <a:chExt cx="2357438" cy="1365250"/>
          </a:xfrm>
        </p:grpSpPr>
        <p:sp>
          <p:nvSpPr>
            <p:cNvPr id="10" name="Freeform 294">
              <a:extLst>
                <a:ext uri="{FF2B5EF4-FFF2-40B4-BE49-F238E27FC236}">
                  <a16:creationId xmlns:a16="http://schemas.microsoft.com/office/drawing/2014/main" id="{16315A1E-6E7D-410E-95D3-0DD83A7CA57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79">
              <a:extLst>
                <a:ext uri="{FF2B5EF4-FFF2-40B4-BE49-F238E27FC236}">
                  <a16:creationId xmlns:a16="http://schemas.microsoft.com/office/drawing/2014/main" id="{F8B7F013-1692-4575-8995-8CA45CD45C3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303">
              <a:extLst>
                <a:ext uri="{FF2B5EF4-FFF2-40B4-BE49-F238E27FC236}">
                  <a16:creationId xmlns:a16="http://schemas.microsoft.com/office/drawing/2014/main" id="{F92E5858-56D4-4169-B55F-236DBF2DD89E}"/>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81">
              <a:extLst>
                <a:ext uri="{FF2B5EF4-FFF2-40B4-BE49-F238E27FC236}">
                  <a16:creationId xmlns:a16="http://schemas.microsoft.com/office/drawing/2014/main" id="{04114CF0-BBD1-40E0-B297-55EBABCE7716}"/>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82">
              <a:extLst>
                <a:ext uri="{FF2B5EF4-FFF2-40B4-BE49-F238E27FC236}">
                  <a16:creationId xmlns:a16="http://schemas.microsoft.com/office/drawing/2014/main" id="{62FCF773-1476-46B1-BEBD-542073EF3B3D}"/>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 name="Group 14">
            <a:extLst>
              <a:ext uri="{FF2B5EF4-FFF2-40B4-BE49-F238E27FC236}">
                <a16:creationId xmlns:a16="http://schemas.microsoft.com/office/drawing/2014/main" id="{793D72ED-344B-4D4B-BF52-6CFA25EDAA39}"/>
              </a:ext>
            </a:extLst>
          </p:cNvPr>
          <p:cNvGrpSpPr/>
          <p:nvPr/>
        </p:nvGrpSpPr>
        <p:grpSpPr>
          <a:xfrm rot="19006208">
            <a:off x="325465" y="3949274"/>
            <a:ext cx="427452" cy="226172"/>
            <a:chOff x="6022976" y="3811588"/>
            <a:chExt cx="2357438" cy="1365250"/>
          </a:xfrm>
        </p:grpSpPr>
        <p:sp>
          <p:nvSpPr>
            <p:cNvPr id="16" name="Freeform 294">
              <a:extLst>
                <a:ext uri="{FF2B5EF4-FFF2-40B4-BE49-F238E27FC236}">
                  <a16:creationId xmlns:a16="http://schemas.microsoft.com/office/drawing/2014/main" id="{E39D852B-48BA-4A6A-BDB0-2611A41EBBE8}"/>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79">
              <a:extLst>
                <a:ext uri="{FF2B5EF4-FFF2-40B4-BE49-F238E27FC236}">
                  <a16:creationId xmlns:a16="http://schemas.microsoft.com/office/drawing/2014/main" id="{64E359A4-260A-4BD9-8E83-0697662B48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303">
              <a:extLst>
                <a:ext uri="{FF2B5EF4-FFF2-40B4-BE49-F238E27FC236}">
                  <a16:creationId xmlns:a16="http://schemas.microsoft.com/office/drawing/2014/main" id="{2703C936-AD32-4C3E-B23A-8AC6145C0F3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81">
              <a:extLst>
                <a:ext uri="{FF2B5EF4-FFF2-40B4-BE49-F238E27FC236}">
                  <a16:creationId xmlns:a16="http://schemas.microsoft.com/office/drawing/2014/main" id="{DDC042E4-30D5-4A2E-952F-8A3656300DB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82">
              <a:extLst>
                <a:ext uri="{FF2B5EF4-FFF2-40B4-BE49-F238E27FC236}">
                  <a16:creationId xmlns:a16="http://schemas.microsoft.com/office/drawing/2014/main" id="{27476247-8830-4D02-A111-BC5DB0F7A1B2}"/>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Group 20">
            <a:extLst>
              <a:ext uri="{FF2B5EF4-FFF2-40B4-BE49-F238E27FC236}">
                <a16:creationId xmlns:a16="http://schemas.microsoft.com/office/drawing/2014/main" id="{E14277FB-E062-4445-A42C-E620A5D58A94}"/>
              </a:ext>
            </a:extLst>
          </p:cNvPr>
          <p:cNvGrpSpPr/>
          <p:nvPr/>
        </p:nvGrpSpPr>
        <p:grpSpPr>
          <a:xfrm rot="19006208">
            <a:off x="325464" y="4667102"/>
            <a:ext cx="427452" cy="226172"/>
            <a:chOff x="6022976" y="3811588"/>
            <a:chExt cx="2357438" cy="1365250"/>
          </a:xfrm>
        </p:grpSpPr>
        <p:sp>
          <p:nvSpPr>
            <p:cNvPr id="22" name="Freeform 294">
              <a:extLst>
                <a:ext uri="{FF2B5EF4-FFF2-40B4-BE49-F238E27FC236}">
                  <a16:creationId xmlns:a16="http://schemas.microsoft.com/office/drawing/2014/main" id="{AF1A58DD-33E3-4CE2-94E3-A90C1AB1A6AB}"/>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79">
              <a:extLst>
                <a:ext uri="{FF2B5EF4-FFF2-40B4-BE49-F238E27FC236}">
                  <a16:creationId xmlns:a16="http://schemas.microsoft.com/office/drawing/2014/main" id="{04769F62-A400-427B-97D4-773DB9508D4D}"/>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303">
              <a:extLst>
                <a:ext uri="{FF2B5EF4-FFF2-40B4-BE49-F238E27FC236}">
                  <a16:creationId xmlns:a16="http://schemas.microsoft.com/office/drawing/2014/main" id="{2B6848C0-343E-47CF-99F6-CFCB650CB2B0}"/>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81">
              <a:extLst>
                <a:ext uri="{FF2B5EF4-FFF2-40B4-BE49-F238E27FC236}">
                  <a16:creationId xmlns:a16="http://schemas.microsoft.com/office/drawing/2014/main" id="{163CCE00-B6C8-4487-997B-92FEAAB6F381}"/>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82">
              <a:extLst>
                <a:ext uri="{FF2B5EF4-FFF2-40B4-BE49-F238E27FC236}">
                  <a16:creationId xmlns:a16="http://schemas.microsoft.com/office/drawing/2014/main" id="{40AF0B70-4A60-4948-98B7-033238210E5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9" name="TextBox 28">
            <a:extLst>
              <a:ext uri="{FF2B5EF4-FFF2-40B4-BE49-F238E27FC236}">
                <a16:creationId xmlns:a16="http://schemas.microsoft.com/office/drawing/2014/main" id="{A689B146-A8B1-40F3-A99B-E60E8B7EF4C4}"/>
              </a:ext>
            </a:extLst>
          </p:cNvPr>
          <p:cNvSpPr txBox="1"/>
          <p:nvPr/>
        </p:nvSpPr>
        <p:spPr>
          <a:xfrm>
            <a:off x="1183269" y="3877695"/>
            <a:ext cx="10332720" cy="369332"/>
          </a:xfrm>
          <a:prstGeom prst="rect">
            <a:avLst/>
          </a:prstGeom>
          <a:noFill/>
        </p:spPr>
        <p:txBody>
          <a:bodyPr wrap="square" rtlCol="0">
            <a:spAutoFit/>
          </a:bodyPr>
          <a:lstStyle/>
          <a:p>
            <a:r>
              <a:rPr lang="en-US" dirty="0"/>
              <a:t>Converting time formats pulled from one data to another.</a:t>
            </a:r>
          </a:p>
        </p:txBody>
      </p:sp>
      <p:sp>
        <p:nvSpPr>
          <p:cNvPr id="30" name="TextBox 29">
            <a:extLst>
              <a:ext uri="{FF2B5EF4-FFF2-40B4-BE49-F238E27FC236}">
                <a16:creationId xmlns:a16="http://schemas.microsoft.com/office/drawing/2014/main" id="{2490AC76-B691-459E-A9B3-99F3803CC734}"/>
              </a:ext>
            </a:extLst>
          </p:cNvPr>
          <p:cNvSpPr txBox="1"/>
          <p:nvPr/>
        </p:nvSpPr>
        <p:spPr>
          <a:xfrm>
            <a:off x="1183269" y="4452798"/>
            <a:ext cx="10332720" cy="646331"/>
          </a:xfrm>
          <a:prstGeom prst="rect">
            <a:avLst/>
          </a:prstGeom>
          <a:noFill/>
        </p:spPr>
        <p:txBody>
          <a:bodyPr wrap="square" rtlCol="0">
            <a:spAutoFit/>
          </a:bodyPr>
          <a:lstStyle/>
          <a:p>
            <a:r>
              <a:rPr lang="en-US" dirty="0"/>
              <a:t>Missing significant historical data (only 2018 regular season) limited the team in making additional findings of significance.</a:t>
            </a:r>
          </a:p>
        </p:txBody>
      </p:sp>
      <p:sp>
        <p:nvSpPr>
          <p:cNvPr id="31" name="TextBox 30">
            <a:extLst>
              <a:ext uri="{FF2B5EF4-FFF2-40B4-BE49-F238E27FC236}">
                <a16:creationId xmlns:a16="http://schemas.microsoft.com/office/drawing/2014/main" id="{D433F3C9-D2D3-004A-B8DE-6BC50F3154F2}"/>
              </a:ext>
            </a:extLst>
          </p:cNvPr>
          <p:cNvSpPr txBox="1"/>
          <p:nvPr/>
        </p:nvSpPr>
        <p:spPr>
          <a:xfrm>
            <a:off x="1183269" y="1498747"/>
            <a:ext cx="10332720" cy="646331"/>
          </a:xfrm>
          <a:prstGeom prst="rect">
            <a:avLst/>
          </a:prstGeom>
          <a:noFill/>
        </p:spPr>
        <p:txBody>
          <a:bodyPr wrap="square" rtlCol="0">
            <a:spAutoFit/>
          </a:bodyPr>
          <a:lstStyle/>
          <a:p>
            <a:r>
              <a:rPr lang="en-US" dirty="0"/>
              <a:t>Sending too many requests to the </a:t>
            </a:r>
            <a:r>
              <a:rPr lang="en-US" dirty="0" err="1"/>
              <a:t>MySportsFeed</a:t>
            </a:r>
            <a:r>
              <a:rPr lang="en-US" dirty="0"/>
              <a:t> API. To combat this, we created a total of 6 unique API keys and cycled through them when pulling our game data.</a:t>
            </a:r>
          </a:p>
        </p:txBody>
      </p:sp>
      <p:sp>
        <p:nvSpPr>
          <p:cNvPr id="32" name="TextBox 31">
            <a:extLst>
              <a:ext uri="{FF2B5EF4-FFF2-40B4-BE49-F238E27FC236}">
                <a16:creationId xmlns:a16="http://schemas.microsoft.com/office/drawing/2014/main" id="{FB7DF9EC-D134-2A41-90CE-516DD3DD70DF}"/>
              </a:ext>
            </a:extLst>
          </p:cNvPr>
          <p:cNvSpPr txBox="1"/>
          <p:nvPr/>
        </p:nvSpPr>
        <p:spPr>
          <a:xfrm>
            <a:off x="1183269" y="3146174"/>
            <a:ext cx="10332720" cy="646331"/>
          </a:xfrm>
          <a:prstGeom prst="rect">
            <a:avLst/>
          </a:prstGeom>
          <a:noFill/>
        </p:spPr>
        <p:txBody>
          <a:bodyPr wrap="square" rtlCol="0">
            <a:spAutoFit/>
          </a:bodyPr>
          <a:lstStyle/>
          <a:p>
            <a:r>
              <a:rPr lang="en-US" dirty="0"/>
              <a:t>Using the .get() function to attempt to retrieve data, and if the data is missing, replace with a default value.</a:t>
            </a:r>
          </a:p>
        </p:txBody>
      </p:sp>
      <p:grpSp>
        <p:nvGrpSpPr>
          <p:cNvPr id="33" name="Group 32">
            <a:extLst>
              <a:ext uri="{FF2B5EF4-FFF2-40B4-BE49-F238E27FC236}">
                <a16:creationId xmlns:a16="http://schemas.microsoft.com/office/drawing/2014/main" id="{3D0B0456-7292-6847-BAD1-3CD90849836C}"/>
              </a:ext>
            </a:extLst>
          </p:cNvPr>
          <p:cNvGrpSpPr/>
          <p:nvPr/>
        </p:nvGrpSpPr>
        <p:grpSpPr>
          <a:xfrm rot="19006208">
            <a:off x="325465" y="2511578"/>
            <a:ext cx="427452" cy="226172"/>
            <a:chOff x="6022976" y="3811588"/>
            <a:chExt cx="2357438" cy="1365250"/>
          </a:xfrm>
        </p:grpSpPr>
        <p:sp>
          <p:nvSpPr>
            <p:cNvPr id="34" name="Freeform 294">
              <a:extLst>
                <a:ext uri="{FF2B5EF4-FFF2-40B4-BE49-F238E27FC236}">
                  <a16:creationId xmlns:a16="http://schemas.microsoft.com/office/drawing/2014/main" id="{0B87A2B4-F9ED-194F-B775-4F9A9918C563}"/>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79">
              <a:extLst>
                <a:ext uri="{FF2B5EF4-FFF2-40B4-BE49-F238E27FC236}">
                  <a16:creationId xmlns:a16="http://schemas.microsoft.com/office/drawing/2014/main" id="{166B30C0-A7BC-824F-8CF6-FE3D5C0DDA04}"/>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303">
              <a:extLst>
                <a:ext uri="{FF2B5EF4-FFF2-40B4-BE49-F238E27FC236}">
                  <a16:creationId xmlns:a16="http://schemas.microsoft.com/office/drawing/2014/main" id="{41E65D0F-A9FB-AB42-8A67-023BF91F14C6}"/>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81">
              <a:extLst>
                <a:ext uri="{FF2B5EF4-FFF2-40B4-BE49-F238E27FC236}">
                  <a16:creationId xmlns:a16="http://schemas.microsoft.com/office/drawing/2014/main" id="{D3FCFC9D-10D6-FA4B-AB21-9095E58404CC}"/>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82">
              <a:extLst>
                <a:ext uri="{FF2B5EF4-FFF2-40B4-BE49-F238E27FC236}">
                  <a16:creationId xmlns:a16="http://schemas.microsoft.com/office/drawing/2014/main" id="{7F743402-7614-1546-A88C-A5BD605016E3}"/>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9" name="TextBox 38">
            <a:extLst>
              <a:ext uri="{FF2B5EF4-FFF2-40B4-BE49-F238E27FC236}">
                <a16:creationId xmlns:a16="http://schemas.microsoft.com/office/drawing/2014/main" id="{3DDBE44B-37FB-864A-96F1-ACC6B274ADE4}"/>
              </a:ext>
            </a:extLst>
          </p:cNvPr>
          <p:cNvSpPr txBox="1"/>
          <p:nvPr/>
        </p:nvSpPr>
        <p:spPr>
          <a:xfrm>
            <a:off x="1183269" y="2305726"/>
            <a:ext cx="10332720" cy="646331"/>
          </a:xfrm>
          <a:prstGeom prst="rect">
            <a:avLst/>
          </a:prstGeom>
          <a:noFill/>
        </p:spPr>
        <p:txBody>
          <a:bodyPr wrap="square" rtlCol="0">
            <a:spAutoFit/>
          </a:bodyPr>
          <a:lstStyle/>
          <a:p>
            <a:r>
              <a:rPr lang="en-US" dirty="0"/>
              <a:t>Finding errors in the game data (locations in particular) and making manual changes to our </a:t>
            </a:r>
            <a:r>
              <a:rPr lang="en-US" dirty="0" err="1"/>
              <a:t>dataframe</a:t>
            </a:r>
            <a:r>
              <a:rPr lang="en-US" dirty="0"/>
              <a:t>.</a:t>
            </a:r>
          </a:p>
        </p:txBody>
      </p:sp>
      <p:grpSp>
        <p:nvGrpSpPr>
          <p:cNvPr id="40" name="Group 39">
            <a:extLst>
              <a:ext uri="{FF2B5EF4-FFF2-40B4-BE49-F238E27FC236}">
                <a16:creationId xmlns:a16="http://schemas.microsoft.com/office/drawing/2014/main" id="{0A398199-DC5F-2C44-A576-3717D1199B44}"/>
              </a:ext>
            </a:extLst>
          </p:cNvPr>
          <p:cNvGrpSpPr/>
          <p:nvPr/>
        </p:nvGrpSpPr>
        <p:grpSpPr>
          <a:xfrm rot="19006208">
            <a:off x="325464" y="5386527"/>
            <a:ext cx="427452" cy="226172"/>
            <a:chOff x="6022976" y="3811588"/>
            <a:chExt cx="2357438" cy="1365250"/>
          </a:xfrm>
        </p:grpSpPr>
        <p:sp>
          <p:nvSpPr>
            <p:cNvPr id="41" name="Freeform 294">
              <a:extLst>
                <a:ext uri="{FF2B5EF4-FFF2-40B4-BE49-F238E27FC236}">
                  <a16:creationId xmlns:a16="http://schemas.microsoft.com/office/drawing/2014/main" id="{B4403512-95C7-D444-9ED8-80BA22176447}"/>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79">
              <a:extLst>
                <a:ext uri="{FF2B5EF4-FFF2-40B4-BE49-F238E27FC236}">
                  <a16:creationId xmlns:a16="http://schemas.microsoft.com/office/drawing/2014/main" id="{38DC6335-01CA-4E42-B7EB-D5563FA7CEC9}"/>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303">
              <a:extLst>
                <a:ext uri="{FF2B5EF4-FFF2-40B4-BE49-F238E27FC236}">
                  <a16:creationId xmlns:a16="http://schemas.microsoft.com/office/drawing/2014/main" id="{C95E51FD-D536-1747-9C93-DEFA43F22F62}"/>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81">
              <a:extLst>
                <a:ext uri="{FF2B5EF4-FFF2-40B4-BE49-F238E27FC236}">
                  <a16:creationId xmlns:a16="http://schemas.microsoft.com/office/drawing/2014/main" id="{B0EFA74D-BF68-DC4E-BDBC-FAA6CE541B7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82">
              <a:extLst>
                <a:ext uri="{FF2B5EF4-FFF2-40B4-BE49-F238E27FC236}">
                  <a16:creationId xmlns:a16="http://schemas.microsoft.com/office/drawing/2014/main" id="{2130D4CB-22E7-9A42-A4B1-1AF50A9FA2A6}"/>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6" name="TextBox 45">
            <a:extLst>
              <a:ext uri="{FF2B5EF4-FFF2-40B4-BE49-F238E27FC236}">
                <a16:creationId xmlns:a16="http://schemas.microsoft.com/office/drawing/2014/main" id="{EB5241A2-8D2B-D64B-87E0-EFB4A016579E}"/>
              </a:ext>
            </a:extLst>
          </p:cNvPr>
          <p:cNvSpPr txBox="1"/>
          <p:nvPr/>
        </p:nvSpPr>
        <p:spPr>
          <a:xfrm>
            <a:off x="1183269" y="5292673"/>
            <a:ext cx="9634083" cy="369332"/>
          </a:xfrm>
          <a:prstGeom prst="rect">
            <a:avLst/>
          </a:prstGeom>
          <a:noFill/>
        </p:spPr>
        <p:txBody>
          <a:bodyPr wrap="square" rtlCol="0">
            <a:spAutoFit/>
          </a:bodyPr>
          <a:lstStyle/>
          <a:p>
            <a:r>
              <a:rPr lang="en-US" dirty="0"/>
              <a:t>Limitations of precise data for certain stats did not allow for more detailed game analysis.</a:t>
            </a:r>
          </a:p>
        </p:txBody>
      </p:sp>
      <p:grpSp>
        <p:nvGrpSpPr>
          <p:cNvPr id="47" name="Group 46">
            <a:extLst>
              <a:ext uri="{FF2B5EF4-FFF2-40B4-BE49-F238E27FC236}">
                <a16:creationId xmlns:a16="http://schemas.microsoft.com/office/drawing/2014/main" id="{E2F1067C-83CB-424C-A555-9B32384F2C81}"/>
              </a:ext>
            </a:extLst>
          </p:cNvPr>
          <p:cNvGrpSpPr/>
          <p:nvPr/>
        </p:nvGrpSpPr>
        <p:grpSpPr>
          <a:xfrm rot="19006208">
            <a:off x="329323" y="5935481"/>
            <a:ext cx="427452" cy="226172"/>
            <a:chOff x="6022976" y="3811588"/>
            <a:chExt cx="2357438" cy="1365250"/>
          </a:xfrm>
        </p:grpSpPr>
        <p:sp>
          <p:nvSpPr>
            <p:cNvPr id="48" name="Freeform 294">
              <a:extLst>
                <a:ext uri="{FF2B5EF4-FFF2-40B4-BE49-F238E27FC236}">
                  <a16:creationId xmlns:a16="http://schemas.microsoft.com/office/drawing/2014/main" id="{9A24C93D-43DF-144B-A8D6-5729A0B67831}"/>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79">
              <a:extLst>
                <a:ext uri="{FF2B5EF4-FFF2-40B4-BE49-F238E27FC236}">
                  <a16:creationId xmlns:a16="http://schemas.microsoft.com/office/drawing/2014/main" id="{05F8072D-2942-9247-A668-C25B69C69D3E}"/>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303">
              <a:extLst>
                <a:ext uri="{FF2B5EF4-FFF2-40B4-BE49-F238E27FC236}">
                  <a16:creationId xmlns:a16="http://schemas.microsoft.com/office/drawing/2014/main" id="{CF1D7417-D247-5B41-AD9C-1FA97AE7899F}"/>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81">
              <a:extLst>
                <a:ext uri="{FF2B5EF4-FFF2-40B4-BE49-F238E27FC236}">
                  <a16:creationId xmlns:a16="http://schemas.microsoft.com/office/drawing/2014/main" id="{6040C8A7-7BC5-354B-ACEB-428AC8C0992B}"/>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82">
              <a:extLst>
                <a:ext uri="{FF2B5EF4-FFF2-40B4-BE49-F238E27FC236}">
                  <a16:creationId xmlns:a16="http://schemas.microsoft.com/office/drawing/2014/main" id="{3C52EAEC-24C7-4549-B3B0-BD45F0C0B5EB}"/>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53" name="TextBox 52">
            <a:extLst>
              <a:ext uri="{FF2B5EF4-FFF2-40B4-BE49-F238E27FC236}">
                <a16:creationId xmlns:a16="http://schemas.microsoft.com/office/drawing/2014/main" id="{B57C0003-B568-744F-A5DD-52DE87E1F45A}"/>
              </a:ext>
            </a:extLst>
          </p:cNvPr>
          <p:cNvSpPr txBox="1"/>
          <p:nvPr/>
        </p:nvSpPr>
        <p:spPr>
          <a:xfrm>
            <a:off x="1187128" y="5841627"/>
            <a:ext cx="9634083" cy="646331"/>
          </a:xfrm>
          <a:prstGeom prst="rect">
            <a:avLst/>
          </a:prstGeom>
          <a:noFill/>
        </p:spPr>
        <p:txBody>
          <a:bodyPr wrap="square" rtlCol="0">
            <a:spAutoFit/>
          </a:bodyPr>
          <a:lstStyle/>
          <a:p>
            <a:r>
              <a:rPr lang="en-US" dirty="0"/>
              <a:t>Weather data was pulled at the start of the game, so any changes to weather throughout the game were not accounted for.</a:t>
            </a:r>
          </a:p>
        </p:txBody>
      </p:sp>
    </p:spTree>
    <p:extLst>
      <p:ext uri="{BB962C8B-B14F-4D97-AF65-F5344CB8AC3E}">
        <p14:creationId xmlns:p14="http://schemas.microsoft.com/office/powerpoint/2010/main" val="490027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323094"/>
            <a:ext cx="12192000" cy="576063"/>
          </a:xfrm>
        </p:spPr>
        <p:txBody>
          <a:bodyPr/>
          <a:lstStyle/>
          <a:p>
            <a:r>
              <a:rPr lang="en-US" dirty="0"/>
              <a:t>Questions?</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6">
                    <a:lumMod val="50000"/>
                  </a:schemeClr>
                </a:solidFill>
              </a:rPr>
              <a:t>Methodology</a:t>
            </a:r>
          </a:p>
        </p:txBody>
      </p:sp>
      <p:sp>
        <p:nvSpPr>
          <p:cNvPr id="72" name="자유형: 도형 71">
            <a:extLst>
              <a:ext uri="{FF2B5EF4-FFF2-40B4-BE49-F238E27FC236}">
                <a16:creationId xmlns:a16="http://schemas.microsoft.com/office/drawing/2014/main" id="{1540A2AA-ED02-48BE-9932-B60795C36B4F}"/>
              </a:ext>
            </a:extLst>
          </p:cNvPr>
          <p:cNvSpPr>
            <a:spLocks/>
          </p:cNvSpPr>
          <p:nvPr/>
        </p:nvSpPr>
        <p:spPr bwMode="auto">
          <a:xfrm rot="16200000">
            <a:off x="5701998" y="384473"/>
            <a:ext cx="6874482" cy="6105527"/>
          </a:xfrm>
          <a:custGeom>
            <a:avLst/>
            <a:gdLst>
              <a:gd name="connsiteX0" fmla="*/ 8010 w 9489357"/>
              <a:gd name="connsiteY0" fmla="*/ 3489632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0" fmla="*/ 0 w 9489357"/>
              <a:gd name="connsiteY0" fmla="*/ 3502610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10" fmla="*/ 9489357 w 9489357"/>
              <a:gd name="connsiteY10" fmla="*/ 910225 h 5161182"/>
              <a:gd name="connsiteX0" fmla="*/ 6874482 w 6874482"/>
              <a:gd name="connsiteY0" fmla="*/ 910225 h 5161182"/>
              <a:gd name="connsiteX1" fmla="*/ 6874482 w 6874482"/>
              <a:gd name="connsiteY1" fmla="*/ 5161182 h 5161182"/>
              <a:gd name="connsiteX2" fmla="*/ 0 w 6874482"/>
              <a:gd name="connsiteY2" fmla="*/ 5161182 h 5161182"/>
              <a:gd name="connsiteX3" fmla="*/ 1 w 6874482"/>
              <a:gd name="connsiteY3" fmla="*/ 904764 h 5161182"/>
              <a:gd name="connsiteX4" fmla="*/ 286345 w 6874482"/>
              <a:gd name="connsiteY4" fmla="*/ 747864 h 5161182"/>
              <a:gd name="connsiteX5" fmla="*/ 3431281 w 6874482"/>
              <a:gd name="connsiteY5" fmla="*/ 0 h 5161182"/>
              <a:gd name="connsiteX6" fmla="*/ 6578169 w 6874482"/>
              <a:gd name="connsiteY6" fmla="*/ 747865 h 5161182"/>
              <a:gd name="connsiteX7" fmla="*/ 6874482 w 6874482"/>
              <a:gd name="connsiteY7" fmla="*/ 910225 h 5161182"/>
              <a:gd name="connsiteX0" fmla="*/ 6874482 w 6874482"/>
              <a:gd name="connsiteY0" fmla="*/ 776882 h 5027839"/>
              <a:gd name="connsiteX1" fmla="*/ 6874482 w 6874482"/>
              <a:gd name="connsiteY1" fmla="*/ 5027839 h 5027839"/>
              <a:gd name="connsiteX2" fmla="*/ 0 w 6874482"/>
              <a:gd name="connsiteY2" fmla="*/ 5027839 h 5027839"/>
              <a:gd name="connsiteX3" fmla="*/ 1 w 6874482"/>
              <a:gd name="connsiteY3" fmla="*/ 771421 h 5027839"/>
              <a:gd name="connsiteX4" fmla="*/ 286345 w 6874482"/>
              <a:gd name="connsiteY4" fmla="*/ 614521 h 5027839"/>
              <a:gd name="connsiteX5" fmla="*/ 3393181 w 6874482"/>
              <a:gd name="connsiteY5" fmla="*/ 0 h 5027839"/>
              <a:gd name="connsiteX6" fmla="*/ 6578169 w 6874482"/>
              <a:gd name="connsiteY6" fmla="*/ 614522 h 5027839"/>
              <a:gd name="connsiteX7" fmla="*/ 6874482 w 6874482"/>
              <a:gd name="connsiteY7" fmla="*/ 776882 h 502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482" h="5027839">
                <a:moveTo>
                  <a:pt x="6874482" y="776882"/>
                </a:moveTo>
                <a:lnTo>
                  <a:pt x="6874482" y="5027839"/>
                </a:lnTo>
                <a:lnTo>
                  <a:pt x="0" y="5027839"/>
                </a:lnTo>
                <a:cubicBezTo>
                  <a:pt x="0" y="3609033"/>
                  <a:pt x="1" y="2190227"/>
                  <a:pt x="1" y="771421"/>
                </a:cubicBezTo>
                <a:lnTo>
                  <a:pt x="286345" y="614521"/>
                </a:lnTo>
                <a:cubicBezTo>
                  <a:pt x="1231481" y="136023"/>
                  <a:pt x="2262216" y="0"/>
                  <a:pt x="3393181" y="0"/>
                </a:cubicBezTo>
                <a:cubicBezTo>
                  <a:pt x="4525858" y="0"/>
                  <a:pt x="5633006" y="136023"/>
                  <a:pt x="6578169" y="614522"/>
                </a:cubicBezTo>
                <a:lnTo>
                  <a:pt x="6874482" y="7768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303">
            <a:extLst>
              <a:ext uri="{FF2B5EF4-FFF2-40B4-BE49-F238E27FC236}">
                <a16:creationId xmlns:a16="http://schemas.microsoft.com/office/drawing/2014/main" id="{79D4D550-E689-40A3-B013-FE063B9886CB}"/>
              </a:ext>
            </a:extLst>
          </p:cNvPr>
          <p:cNvSpPr>
            <a:spLocks noEditPoints="1"/>
          </p:cNvSpPr>
          <p:nvPr/>
        </p:nvSpPr>
        <p:spPr bwMode="auto">
          <a:xfrm rot="16200000">
            <a:off x="7515484" y="2398611"/>
            <a:ext cx="6060328" cy="1979385"/>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TextBox 87">
            <a:extLst>
              <a:ext uri="{FF2B5EF4-FFF2-40B4-BE49-F238E27FC236}">
                <a16:creationId xmlns:a16="http://schemas.microsoft.com/office/drawing/2014/main" id="{2B66008C-A6AD-4F47-A456-E44C1F728DBF}"/>
              </a:ext>
            </a:extLst>
          </p:cNvPr>
          <p:cNvSpPr txBox="1"/>
          <p:nvPr/>
        </p:nvSpPr>
        <p:spPr>
          <a:xfrm>
            <a:off x="986539" y="1319156"/>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Objective:</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sp>
        <p:nvSpPr>
          <p:cNvPr id="89" name="TextBox 88">
            <a:extLst>
              <a:ext uri="{FF2B5EF4-FFF2-40B4-BE49-F238E27FC236}">
                <a16:creationId xmlns:a16="http://schemas.microsoft.com/office/drawing/2014/main" id="{FB31DA38-1E73-4095-9507-073A87DFD772}"/>
              </a:ext>
            </a:extLst>
          </p:cNvPr>
          <p:cNvSpPr txBox="1"/>
          <p:nvPr/>
        </p:nvSpPr>
        <p:spPr>
          <a:xfrm>
            <a:off x="1158693" y="1659360"/>
            <a:ext cx="2220939" cy="1015663"/>
          </a:xfrm>
          <a:prstGeom prst="rect">
            <a:avLst/>
          </a:prstGeom>
          <a:noFill/>
        </p:spPr>
        <p:txBody>
          <a:bodyPr wrap="square" rtlCol="0">
            <a:spAutoFit/>
          </a:bodyPr>
          <a:lstStyle/>
          <a:p>
            <a:r>
              <a:rPr lang="en-US" sz="1200" dirty="0"/>
              <a:t>A total of 256 games were analyzed to uncover patterns between NFL team performance and weather conditions at game time.</a:t>
            </a:r>
          </a:p>
        </p:txBody>
      </p:sp>
      <p:sp>
        <p:nvSpPr>
          <p:cNvPr id="91" name="Text Placeholder 12">
            <a:extLst>
              <a:ext uri="{FF2B5EF4-FFF2-40B4-BE49-F238E27FC236}">
                <a16:creationId xmlns:a16="http://schemas.microsoft.com/office/drawing/2014/main" id="{0079EBE9-07E1-410E-BFCE-47F0B10DA883}"/>
              </a:ext>
            </a:extLst>
          </p:cNvPr>
          <p:cNvSpPr txBox="1">
            <a:spLocks/>
          </p:cNvSpPr>
          <p:nvPr/>
        </p:nvSpPr>
        <p:spPr>
          <a:xfrm>
            <a:off x="6987071" y="182509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Does temperature affect overall team performance in terms of scoring?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3" name="Text Placeholder 12">
            <a:extLst>
              <a:ext uri="{FF2B5EF4-FFF2-40B4-BE49-F238E27FC236}">
                <a16:creationId xmlns:a16="http://schemas.microsoft.com/office/drawing/2014/main" id="{E8598BFF-C932-47FA-8DE3-A650B4F47F8D}"/>
              </a:ext>
            </a:extLst>
          </p:cNvPr>
          <p:cNvSpPr txBox="1">
            <a:spLocks/>
          </p:cNvSpPr>
          <p:nvPr/>
        </p:nvSpPr>
        <p:spPr>
          <a:xfrm>
            <a:off x="6987071" y="2572714"/>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kickers perform better when they play indoors? Do they perform worse in poor weather conditions?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5" name="Text Placeholder 12">
            <a:extLst>
              <a:ext uri="{FF2B5EF4-FFF2-40B4-BE49-F238E27FC236}">
                <a16:creationId xmlns:a16="http://schemas.microsoft.com/office/drawing/2014/main" id="{51C0AA3A-51D8-4839-BFB7-B8ADDE596F8E}"/>
              </a:ext>
            </a:extLst>
          </p:cNvPr>
          <p:cNvSpPr txBox="1">
            <a:spLocks/>
          </p:cNvSpPr>
          <p:nvPr/>
        </p:nvSpPr>
        <p:spPr>
          <a:xfrm>
            <a:off x="6987071" y="3585510"/>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Do players fumble more when it’s raining?</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7" name="Text Placeholder 12">
            <a:extLst>
              <a:ext uri="{FF2B5EF4-FFF2-40B4-BE49-F238E27FC236}">
                <a16:creationId xmlns:a16="http://schemas.microsoft.com/office/drawing/2014/main" id="{28726041-8064-4E87-B4B6-DE9E63615EF8}"/>
              </a:ext>
            </a:extLst>
          </p:cNvPr>
          <p:cNvSpPr txBox="1">
            <a:spLocks/>
          </p:cNvSpPr>
          <p:nvPr/>
        </p:nvSpPr>
        <p:spPr>
          <a:xfrm>
            <a:off x="6987071" y="4397137"/>
            <a:ext cx="2459916"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200" dirty="0">
                <a:solidFill>
                  <a:prstClr val="white"/>
                </a:solidFill>
                <a:cs typeface="Arial" pitchFamily="34" charset="0"/>
              </a:rPr>
              <a:t>Are more points typically scored in certain stadiums?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3" name="TextBox 32">
            <a:extLst>
              <a:ext uri="{FF2B5EF4-FFF2-40B4-BE49-F238E27FC236}">
                <a16:creationId xmlns:a16="http://schemas.microsoft.com/office/drawing/2014/main" id="{E26B93B6-D72E-4F1F-8E26-E9791005EB73}"/>
              </a:ext>
            </a:extLst>
          </p:cNvPr>
          <p:cNvSpPr txBox="1"/>
          <p:nvPr/>
        </p:nvSpPr>
        <p:spPr>
          <a:xfrm>
            <a:off x="986539" y="2879294"/>
            <a:ext cx="2393093"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538135"/>
                </a:solidFill>
                <a:effectLst/>
                <a:uLnTx/>
                <a:uFillTx/>
                <a:latin typeface="Arial"/>
                <a:cs typeface="Arial" pitchFamily="34" charset="0"/>
              </a:rPr>
              <a:t>Goal:</a:t>
            </a:r>
            <a:endParaRPr kumimoji="0" lang="ko-KR" altLang="en-US" sz="2000" b="1" i="0" u="none" strike="noStrike" kern="1200" cap="none" spc="0" normalizeH="0" baseline="0" noProof="0" dirty="0">
              <a:ln>
                <a:noFill/>
              </a:ln>
              <a:solidFill>
                <a:srgbClr val="538135"/>
              </a:solidFill>
              <a:effectLst/>
              <a:uLnTx/>
              <a:uFillTx/>
              <a:latin typeface="Arial"/>
              <a:cs typeface="Arial" pitchFamily="34" charset="0"/>
            </a:endParaRPr>
          </a:p>
        </p:txBody>
      </p:sp>
      <p:pic>
        <p:nvPicPr>
          <p:cNvPr id="1026" name="Picture 2" descr="Image result for darksky api logo">
            <a:extLst>
              <a:ext uri="{FF2B5EF4-FFF2-40B4-BE49-F238E27FC236}">
                <a16:creationId xmlns:a16="http://schemas.microsoft.com/office/drawing/2014/main" id="{52F15D0B-3419-4CD4-9CAD-D8883A265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155" y="3654853"/>
            <a:ext cx="1200329" cy="1200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ysportsfeed api logo">
            <a:extLst>
              <a:ext uri="{FF2B5EF4-FFF2-40B4-BE49-F238E27FC236}">
                <a16:creationId xmlns:a16="http://schemas.microsoft.com/office/drawing/2014/main" id="{A11652D8-814D-4068-BCC4-71FF35C72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25" b="29902"/>
          <a:stretch/>
        </p:blipFill>
        <p:spPr bwMode="auto">
          <a:xfrm>
            <a:off x="3985678" y="4855182"/>
            <a:ext cx="1763283" cy="724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api logo">
            <a:extLst>
              <a:ext uri="{FF2B5EF4-FFF2-40B4-BE49-F238E27FC236}">
                <a16:creationId xmlns:a16="http://schemas.microsoft.com/office/drawing/2014/main" id="{7F827F57-2F8E-4F1D-B880-E80F6D5FB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094" y="3129397"/>
            <a:ext cx="1824451" cy="45611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C234292-674A-4908-85AD-9DD9B8488F85}"/>
              </a:ext>
            </a:extLst>
          </p:cNvPr>
          <p:cNvSpPr txBox="1"/>
          <p:nvPr/>
        </p:nvSpPr>
        <p:spPr>
          <a:xfrm>
            <a:off x="1158692" y="3249944"/>
            <a:ext cx="2633234" cy="2259336"/>
          </a:xfrm>
          <a:prstGeom prst="rect">
            <a:avLst/>
          </a:prstGeom>
          <a:noFill/>
        </p:spPr>
        <p:txBody>
          <a:bodyPr wrap="square" rtlCol="0">
            <a:spAutoFit/>
          </a:bodyPr>
          <a:lstStyle/>
          <a:p>
            <a:pPr>
              <a:lnSpc>
                <a:spcPct val="107000"/>
              </a:lnSpc>
              <a:spcAft>
                <a:spcPts val="800"/>
              </a:spcAft>
            </a:pPr>
            <a:r>
              <a:rPr lang="en-US" sz="1200" dirty="0"/>
              <a:t>Our goal is to uncover any type of relationship between team performance and game time weather conditions.</a:t>
            </a:r>
          </a:p>
          <a:p>
            <a:pPr>
              <a:lnSpc>
                <a:spcPct val="107000"/>
              </a:lnSpc>
              <a:spcAft>
                <a:spcPts val="800"/>
              </a:spcAft>
            </a:pPr>
            <a:endParaRPr lang="en-US" sz="1200" dirty="0"/>
          </a:p>
          <a:p>
            <a:pPr>
              <a:lnSpc>
                <a:spcPct val="107000"/>
              </a:lnSpc>
              <a:spcAft>
                <a:spcPts val="800"/>
              </a:spcAft>
            </a:pPr>
            <a:r>
              <a:rPr lang="en-US" sz="1200" dirty="0"/>
              <a:t>This will involve using the Google Places API, Dark Sky API, and MySportsFeeds API to geocode locations and to gather relevant game and weather data.</a:t>
            </a:r>
          </a:p>
        </p:txBody>
      </p:sp>
      <p:sp>
        <p:nvSpPr>
          <p:cNvPr id="51" name="Oval 13">
            <a:extLst>
              <a:ext uri="{FF2B5EF4-FFF2-40B4-BE49-F238E27FC236}">
                <a16:creationId xmlns:a16="http://schemas.microsoft.com/office/drawing/2014/main" id="{126DD0A5-11F8-4F38-B98D-40F7D44BB83C}"/>
              </a:ext>
            </a:extLst>
          </p:cNvPr>
          <p:cNvSpPr/>
          <p:nvPr/>
        </p:nvSpPr>
        <p:spPr>
          <a:xfrm>
            <a:off x="6416992" y="3518359"/>
            <a:ext cx="566192" cy="56619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2" name="Oval 14">
            <a:extLst>
              <a:ext uri="{FF2B5EF4-FFF2-40B4-BE49-F238E27FC236}">
                <a16:creationId xmlns:a16="http://schemas.microsoft.com/office/drawing/2014/main" id="{332E620A-9E50-4432-9D7C-81006B5F90B3}"/>
              </a:ext>
            </a:extLst>
          </p:cNvPr>
          <p:cNvSpPr/>
          <p:nvPr/>
        </p:nvSpPr>
        <p:spPr>
          <a:xfrm>
            <a:off x="6416992" y="1836897"/>
            <a:ext cx="566192" cy="566192"/>
          </a:xfrm>
          <a:prstGeom prst="ellipse">
            <a:avLst/>
          </a:prstGeom>
          <a:solidFill>
            <a:srgbClr val="4C7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4" name="Oval 16">
            <a:extLst>
              <a:ext uri="{FF2B5EF4-FFF2-40B4-BE49-F238E27FC236}">
                <a16:creationId xmlns:a16="http://schemas.microsoft.com/office/drawing/2014/main" id="{EC082CF6-53CF-41FA-95B4-F1B158538DFC}"/>
              </a:ext>
            </a:extLst>
          </p:cNvPr>
          <p:cNvSpPr/>
          <p:nvPr/>
        </p:nvSpPr>
        <p:spPr>
          <a:xfrm>
            <a:off x="6416992" y="2677628"/>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Oval 13">
            <a:extLst>
              <a:ext uri="{FF2B5EF4-FFF2-40B4-BE49-F238E27FC236}">
                <a16:creationId xmlns:a16="http://schemas.microsoft.com/office/drawing/2014/main" id="{445F380B-12C5-43A9-A270-CEAA67BD0233}"/>
              </a:ext>
            </a:extLst>
          </p:cNvPr>
          <p:cNvSpPr/>
          <p:nvPr/>
        </p:nvSpPr>
        <p:spPr>
          <a:xfrm>
            <a:off x="6416992" y="4359090"/>
            <a:ext cx="566192" cy="566192"/>
          </a:xfrm>
          <a:prstGeom prst="ellipse">
            <a:avLst/>
          </a:pr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Freeform 79">
            <a:extLst>
              <a:ext uri="{FF2B5EF4-FFF2-40B4-BE49-F238E27FC236}">
                <a16:creationId xmlns:a16="http://schemas.microsoft.com/office/drawing/2014/main" id="{59CCC870-2662-489B-A0AC-869CB243DA23}"/>
              </a:ext>
            </a:extLst>
          </p:cNvPr>
          <p:cNvSpPr>
            <a:spLocks/>
          </p:cNvSpPr>
          <p:nvPr/>
        </p:nvSpPr>
        <p:spPr bwMode="auto">
          <a:xfrm rot="16200000">
            <a:off x="8255113" y="2878842"/>
            <a:ext cx="4585976" cy="1091511"/>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BEDDAB"/>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8743CB80-0979-4341-B55A-F6CDBEF54178}"/>
              </a:ext>
            </a:extLst>
          </p:cNvPr>
          <p:cNvSpPr/>
          <p:nvPr/>
        </p:nvSpPr>
        <p:spPr>
          <a:xfrm>
            <a:off x="10004276" y="2225625"/>
            <a:ext cx="1091511" cy="3478803"/>
          </a:xfrm>
          <a:custGeom>
            <a:avLst/>
            <a:gdLst>
              <a:gd name="connsiteX0" fmla="*/ 333972 w 1091511"/>
              <a:gd name="connsiteY0" fmla="*/ 0 h 3478803"/>
              <a:gd name="connsiteX1" fmla="*/ 749400 w 1091511"/>
              <a:gd name="connsiteY1" fmla="*/ 0 h 3478803"/>
              <a:gd name="connsiteX2" fmla="*/ 749400 w 1091511"/>
              <a:gd name="connsiteY2" fmla="*/ 139106 h 3478803"/>
              <a:gd name="connsiteX3" fmla="*/ 884902 w 1091511"/>
              <a:gd name="connsiteY3" fmla="*/ 139106 h 3478803"/>
              <a:gd name="connsiteX4" fmla="*/ 1091511 w 1091511"/>
              <a:gd name="connsiteY4" fmla="*/ 348911 h 3478803"/>
              <a:gd name="connsiteX5" fmla="*/ 884902 w 1091511"/>
              <a:gd name="connsiteY5" fmla="*/ 562677 h 3478803"/>
              <a:gd name="connsiteX6" fmla="*/ 749400 w 1091511"/>
              <a:gd name="connsiteY6" fmla="*/ 562677 h 3478803"/>
              <a:gd name="connsiteX7" fmla="*/ 749400 w 1091511"/>
              <a:gd name="connsiteY7" fmla="*/ 978101 h 3478803"/>
              <a:gd name="connsiteX8" fmla="*/ 884902 w 1091511"/>
              <a:gd name="connsiteY8" fmla="*/ 978101 h 3478803"/>
              <a:gd name="connsiteX9" fmla="*/ 1091511 w 1091511"/>
              <a:gd name="connsiteY9" fmla="*/ 1187757 h 3478803"/>
              <a:gd name="connsiteX10" fmla="*/ 884902 w 1091511"/>
              <a:gd name="connsiteY10" fmla="*/ 1393529 h 3478803"/>
              <a:gd name="connsiteX11" fmla="*/ 749400 w 1091511"/>
              <a:gd name="connsiteY11" fmla="*/ 1393529 h 3478803"/>
              <a:gd name="connsiteX12" fmla="*/ 749400 w 1091511"/>
              <a:gd name="connsiteY12" fmla="*/ 1808952 h 3478803"/>
              <a:gd name="connsiteX13" fmla="*/ 884902 w 1091511"/>
              <a:gd name="connsiteY13" fmla="*/ 1808952 h 3478803"/>
              <a:gd name="connsiteX14" fmla="*/ 1091511 w 1091511"/>
              <a:gd name="connsiteY14" fmla="*/ 2018762 h 3478803"/>
              <a:gd name="connsiteX15" fmla="*/ 884902 w 1091511"/>
              <a:gd name="connsiteY15" fmla="*/ 2232523 h 3478803"/>
              <a:gd name="connsiteX16" fmla="*/ 749400 w 1091511"/>
              <a:gd name="connsiteY16" fmla="*/ 2232523 h 3478803"/>
              <a:gd name="connsiteX17" fmla="*/ 749400 w 1091511"/>
              <a:gd name="connsiteY17" fmla="*/ 2639803 h 3478803"/>
              <a:gd name="connsiteX18" fmla="*/ 884902 w 1091511"/>
              <a:gd name="connsiteY18" fmla="*/ 2639803 h 3478803"/>
              <a:gd name="connsiteX19" fmla="*/ 1091511 w 1091511"/>
              <a:gd name="connsiteY19" fmla="*/ 2853569 h 3478803"/>
              <a:gd name="connsiteX20" fmla="*/ 884902 w 1091511"/>
              <a:gd name="connsiteY20" fmla="*/ 3063375 h 3478803"/>
              <a:gd name="connsiteX21" fmla="*/ 749400 w 1091511"/>
              <a:gd name="connsiteY21" fmla="*/ 3063375 h 3478803"/>
              <a:gd name="connsiteX22" fmla="*/ 749400 w 1091511"/>
              <a:gd name="connsiteY22" fmla="*/ 3267864 h 3478803"/>
              <a:gd name="connsiteX23" fmla="*/ 541689 w 1091511"/>
              <a:gd name="connsiteY23" fmla="*/ 3478803 h 3478803"/>
              <a:gd name="connsiteX24" fmla="*/ 333972 w 1091511"/>
              <a:gd name="connsiteY24" fmla="*/ 3267864 h 3478803"/>
              <a:gd name="connsiteX25" fmla="*/ 333972 w 1091511"/>
              <a:gd name="connsiteY25" fmla="*/ 3063375 h 3478803"/>
              <a:gd name="connsiteX26" fmla="*/ 206608 w 1091511"/>
              <a:gd name="connsiteY26" fmla="*/ 3063375 h 3478803"/>
              <a:gd name="connsiteX27" fmla="*/ 0 w 1091511"/>
              <a:gd name="connsiteY27" fmla="*/ 2853569 h 3478803"/>
              <a:gd name="connsiteX28" fmla="*/ 206608 w 1091511"/>
              <a:gd name="connsiteY28" fmla="*/ 2639803 h 3478803"/>
              <a:gd name="connsiteX29" fmla="*/ 333972 w 1091511"/>
              <a:gd name="connsiteY29" fmla="*/ 2639803 h 3478803"/>
              <a:gd name="connsiteX30" fmla="*/ 333972 w 1091511"/>
              <a:gd name="connsiteY30" fmla="*/ 2232523 h 3478803"/>
              <a:gd name="connsiteX31" fmla="*/ 206608 w 1091511"/>
              <a:gd name="connsiteY31" fmla="*/ 2232523 h 3478803"/>
              <a:gd name="connsiteX32" fmla="*/ 0 w 1091511"/>
              <a:gd name="connsiteY32" fmla="*/ 2018762 h 3478803"/>
              <a:gd name="connsiteX33" fmla="*/ 206608 w 1091511"/>
              <a:gd name="connsiteY33" fmla="*/ 1808952 h 3478803"/>
              <a:gd name="connsiteX34" fmla="*/ 333972 w 1091511"/>
              <a:gd name="connsiteY34" fmla="*/ 1808952 h 3478803"/>
              <a:gd name="connsiteX35" fmla="*/ 333972 w 1091511"/>
              <a:gd name="connsiteY35" fmla="*/ 1393529 h 3478803"/>
              <a:gd name="connsiteX36" fmla="*/ 206608 w 1091511"/>
              <a:gd name="connsiteY36" fmla="*/ 1393529 h 3478803"/>
              <a:gd name="connsiteX37" fmla="*/ 0 w 1091511"/>
              <a:gd name="connsiteY37" fmla="*/ 1187757 h 3478803"/>
              <a:gd name="connsiteX38" fmla="*/ 206608 w 1091511"/>
              <a:gd name="connsiteY38" fmla="*/ 978101 h 3478803"/>
              <a:gd name="connsiteX39" fmla="*/ 333972 w 1091511"/>
              <a:gd name="connsiteY39" fmla="*/ 978101 h 3478803"/>
              <a:gd name="connsiteX40" fmla="*/ 333972 w 1091511"/>
              <a:gd name="connsiteY40" fmla="*/ 562677 h 3478803"/>
              <a:gd name="connsiteX41" fmla="*/ 206608 w 1091511"/>
              <a:gd name="connsiteY41" fmla="*/ 562677 h 3478803"/>
              <a:gd name="connsiteX42" fmla="*/ 0 w 1091511"/>
              <a:gd name="connsiteY42" fmla="*/ 348911 h 3478803"/>
              <a:gd name="connsiteX43" fmla="*/ 206608 w 1091511"/>
              <a:gd name="connsiteY43" fmla="*/ 139106 h 3478803"/>
              <a:gd name="connsiteX44" fmla="*/ 333972 w 1091511"/>
              <a:gd name="connsiteY44" fmla="*/ 139106 h 347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1511" h="3478803">
                <a:moveTo>
                  <a:pt x="333972" y="0"/>
                </a:moveTo>
                <a:lnTo>
                  <a:pt x="749400" y="0"/>
                </a:lnTo>
                <a:lnTo>
                  <a:pt x="749400" y="139106"/>
                </a:lnTo>
                <a:lnTo>
                  <a:pt x="884902" y="139106"/>
                </a:lnTo>
                <a:cubicBezTo>
                  <a:pt x="997955" y="139106"/>
                  <a:pt x="1091511" y="234113"/>
                  <a:pt x="1091511" y="348911"/>
                </a:cubicBezTo>
                <a:cubicBezTo>
                  <a:pt x="1091511" y="467670"/>
                  <a:pt x="997955" y="562677"/>
                  <a:pt x="884902" y="562677"/>
                </a:cubicBezTo>
                <a:lnTo>
                  <a:pt x="749400" y="562677"/>
                </a:lnTo>
                <a:lnTo>
                  <a:pt x="749400" y="978101"/>
                </a:lnTo>
                <a:lnTo>
                  <a:pt x="884902" y="978101"/>
                </a:lnTo>
                <a:cubicBezTo>
                  <a:pt x="997955" y="978101"/>
                  <a:pt x="1091511" y="1071281"/>
                  <a:pt x="1091511" y="1187757"/>
                </a:cubicBezTo>
                <a:cubicBezTo>
                  <a:pt x="1091511" y="1300348"/>
                  <a:pt x="997955" y="1393529"/>
                  <a:pt x="884902" y="1393529"/>
                </a:cubicBezTo>
                <a:lnTo>
                  <a:pt x="749400" y="1393529"/>
                </a:lnTo>
                <a:lnTo>
                  <a:pt x="749400" y="1808952"/>
                </a:lnTo>
                <a:lnTo>
                  <a:pt x="884902" y="1808952"/>
                </a:lnTo>
                <a:cubicBezTo>
                  <a:pt x="997955" y="1808952"/>
                  <a:pt x="1091511" y="1903959"/>
                  <a:pt x="1091511" y="2018762"/>
                </a:cubicBezTo>
                <a:cubicBezTo>
                  <a:pt x="1091511" y="2137516"/>
                  <a:pt x="997955" y="2232523"/>
                  <a:pt x="884902" y="2232523"/>
                </a:cubicBezTo>
                <a:lnTo>
                  <a:pt x="749400" y="2232523"/>
                </a:lnTo>
                <a:lnTo>
                  <a:pt x="749400" y="2639803"/>
                </a:lnTo>
                <a:lnTo>
                  <a:pt x="884902" y="2639803"/>
                </a:lnTo>
                <a:cubicBezTo>
                  <a:pt x="997955" y="2639803"/>
                  <a:pt x="1091511" y="2734810"/>
                  <a:pt x="1091511" y="2853569"/>
                </a:cubicBezTo>
                <a:cubicBezTo>
                  <a:pt x="1091511" y="2968367"/>
                  <a:pt x="997955" y="3063375"/>
                  <a:pt x="884902" y="3063375"/>
                </a:cubicBezTo>
                <a:lnTo>
                  <a:pt x="749400" y="3063375"/>
                </a:lnTo>
                <a:lnTo>
                  <a:pt x="749400" y="3267864"/>
                </a:lnTo>
                <a:cubicBezTo>
                  <a:pt x="749400" y="3385053"/>
                  <a:pt x="655342" y="3478803"/>
                  <a:pt x="541689" y="3478803"/>
                </a:cubicBezTo>
                <a:cubicBezTo>
                  <a:pt x="424115" y="3478803"/>
                  <a:pt x="333972" y="3385053"/>
                  <a:pt x="333972" y="3267864"/>
                </a:cubicBezTo>
                <a:lnTo>
                  <a:pt x="333972" y="3063375"/>
                </a:lnTo>
                <a:lnTo>
                  <a:pt x="206608" y="3063375"/>
                </a:lnTo>
                <a:cubicBezTo>
                  <a:pt x="93560" y="3063375"/>
                  <a:pt x="0" y="2968367"/>
                  <a:pt x="0" y="2853569"/>
                </a:cubicBezTo>
                <a:cubicBezTo>
                  <a:pt x="0" y="2734810"/>
                  <a:pt x="93560" y="2639803"/>
                  <a:pt x="206608" y="2639803"/>
                </a:cubicBezTo>
                <a:lnTo>
                  <a:pt x="333972" y="2639803"/>
                </a:lnTo>
                <a:lnTo>
                  <a:pt x="333972" y="2232523"/>
                </a:lnTo>
                <a:lnTo>
                  <a:pt x="206608" y="2232523"/>
                </a:lnTo>
                <a:cubicBezTo>
                  <a:pt x="93560" y="2232523"/>
                  <a:pt x="0" y="2137516"/>
                  <a:pt x="0" y="2018762"/>
                </a:cubicBezTo>
                <a:cubicBezTo>
                  <a:pt x="0" y="1903959"/>
                  <a:pt x="93560" y="1808952"/>
                  <a:pt x="206608" y="1808952"/>
                </a:cubicBezTo>
                <a:lnTo>
                  <a:pt x="333972" y="1808952"/>
                </a:lnTo>
                <a:lnTo>
                  <a:pt x="333972" y="1393529"/>
                </a:lnTo>
                <a:lnTo>
                  <a:pt x="206608" y="1393529"/>
                </a:lnTo>
                <a:cubicBezTo>
                  <a:pt x="93560" y="1393529"/>
                  <a:pt x="0" y="1300348"/>
                  <a:pt x="0" y="1187757"/>
                </a:cubicBezTo>
                <a:cubicBezTo>
                  <a:pt x="0" y="1071281"/>
                  <a:pt x="93560" y="978101"/>
                  <a:pt x="206608" y="978101"/>
                </a:cubicBezTo>
                <a:lnTo>
                  <a:pt x="333972" y="978101"/>
                </a:lnTo>
                <a:lnTo>
                  <a:pt x="333972" y="562677"/>
                </a:lnTo>
                <a:lnTo>
                  <a:pt x="206608" y="562677"/>
                </a:lnTo>
                <a:cubicBezTo>
                  <a:pt x="93560" y="562677"/>
                  <a:pt x="0" y="467670"/>
                  <a:pt x="0" y="348911"/>
                </a:cubicBezTo>
                <a:cubicBezTo>
                  <a:pt x="0" y="234113"/>
                  <a:pt x="93560" y="139106"/>
                  <a:pt x="206608" y="139106"/>
                </a:cubicBezTo>
                <a:lnTo>
                  <a:pt x="333972" y="139106"/>
                </a:lnTo>
                <a:close/>
              </a:path>
            </a:pathLst>
          </a:custGeom>
          <a:solidFill>
            <a:srgbClr val="BED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55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4948229" cy="830997"/>
          </a:xfrm>
          <a:prstGeom prst="rect">
            <a:avLst/>
          </a:prstGeom>
          <a:noFill/>
        </p:spPr>
        <p:txBody>
          <a:bodyPr wrap="square" rtlCol="0">
            <a:spAutoFit/>
          </a:bodyPr>
          <a:lstStyle/>
          <a:p>
            <a:r>
              <a:rPr lang="en-US" sz="1600" dirty="0"/>
              <a:t>We began by building a </a:t>
            </a:r>
            <a:r>
              <a:rPr lang="en-US" sz="1600" dirty="0" err="1"/>
              <a:t>dataframe</a:t>
            </a:r>
            <a:r>
              <a:rPr lang="en-US" sz="1600" dirty="0"/>
              <a:t> that contained every game of the season by using the “Full Game Schedule” feed in the </a:t>
            </a:r>
            <a:r>
              <a:rPr lang="en-US" sz="1600" dirty="0" err="1"/>
              <a:t>MySportsFeeds</a:t>
            </a:r>
            <a:r>
              <a:rPr lang="en-US" sz="1600" dirty="0"/>
              <a:t> API.</a:t>
            </a:r>
          </a:p>
        </p:txBody>
      </p:sp>
      <p:grpSp>
        <p:nvGrpSpPr>
          <p:cNvPr id="13" name="Group 12">
            <a:extLst>
              <a:ext uri="{FF2B5EF4-FFF2-40B4-BE49-F238E27FC236}">
                <a16:creationId xmlns:a16="http://schemas.microsoft.com/office/drawing/2014/main" id="{227F7EC5-CAF9-C140-9D44-39858CD68414}"/>
              </a:ext>
            </a:extLst>
          </p:cNvPr>
          <p:cNvGrpSpPr/>
          <p:nvPr/>
        </p:nvGrpSpPr>
        <p:grpSpPr>
          <a:xfrm>
            <a:off x="1274910" y="2487647"/>
            <a:ext cx="2551964" cy="2876116"/>
            <a:chOff x="371117" y="2382716"/>
            <a:chExt cx="2710543" cy="3054838"/>
          </a:xfrm>
        </p:grpSpPr>
        <p:pic>
          <p:nvPicPr>
            <p:cNvPr id="5" name="Picture 4">
              <a:extLst>
                <a:ext uri="{FF2B5EF4-FFF2-40B4-BE49-F238E27FC236}">
                  <a16:creationId xmlns:a16="http://schemas.microsoft.com/office/drawing/2014/main" id="{2EB39B23-4DBD-0943-A621-295E2B13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382716"/>
              <a:ext cx="2710543" cy="3054838"/>
            </a:xfrm>
            <a:prstGeom prst="rect">
              <a:avLst/>
            </a:prstGeom>
            <a:ln>
              <a:solidFill>
                <a:schemeClr val="tx1"/>
              </a:solidFill>
            </a:ln>
          </p:spPr>
        </p:pic>
        <p:sp>
          <p:nvSpPr>
            <p:cNvPr id="6" name="Rectangle 5">
              <a:extLst>
                <a:ext uri="{FF2B5EF4-FFF2-40B4-BE49-F238E27FC236}">
                  <a16:creationId xmlns:a16="http://schemas.microsoft.com/office/drawing/2014/main" id="{61099F50-2023-634C-B3B9-D493B796FA32}"/>
                </a:ext>
              </a:extLst>
            </p:cNvPr>
            <p:cNvSpPr/>
            <p:nvPr/>
          </p:nvSpPr>
          <p:spPr>
            <a:xfrm>
              <a:off x="1137425" y="2937827"/>
              <a:ext cx="724829" cy="141964"/>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B85181-9089-AC4E-B4AC-6EC8E4018B2F}"/>
                </a:ext>
              </a:extLst>
            </p:cNvPr>
            <p:cNvSpPr/>
            <p:nvPr/>
          </p:nvSpPr>
          <p:spPr>
            <a:xfrm>
              <a:off x="1137424" y="3077959"/>
              <a:ext cx="724829"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DB3450-AF64-7144-A216-F58EED7E2357}"/>
                </a:ext>
              </a:extLst>
            </p:cNvPr>
            <p:cNvSpPr/>
            <p:nvPr/>
          </p:nvSpPr>
          <p:spPr>
            <a:xfrm>
              <a:off x="1137424" y="3626086"/>
              <a:ext cx="1059866"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F61059-B80B-334F-B19B-F0CF7BE2A8E6}"/>
                </a:ext>
              </a:extLst>
            </p:cNvPr>
            <p:cNvSpPr/>
            <p:nvPr/>
          </p:nvSpPr>
          <p:spPr>
            <a:xfrm>
              <a:off x="1137424" y="3759555"/>
              <a:ext cx="877895"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0406EA-66B5-1B4A-B282-16D267253962}"/>
                </a:ext>
              </a:extLst>
            </p:cNvPr>
            <p:cNvSpPr/>
            <p:nvPr/>
          </p:nvSpPr>
          <p:spPr>
            <a:xfrm>
              <a:off x="1319395" y="4307682"/>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2BA2D4-61F5-154F-B0A1-7464DE04FE84}"/>
                </a:ext>
              </a:extLst>
            </p:cNvPr>
            <p:cNvSpPr/>
            <p:nvPr/>
          </p:nvSpPr>
          <p:spPr>
            <a:xfrm>
              <a:off x="1339144" y="4989278"/>
              <a:ext cx="104621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4634D2-1E03-0A45-BBC1-C17EACCBA79D}"/>
                </a:ext>
              </a:extLst>
            </p:cNvPr>
            <p:cNvSpPr/>
            <p:nvPr/>
          </p:nvSpPr>
          <p:spPr>
            <a:xfrm>
              <a:off x="1151073" y="5213416"/>
              <a:ext cx="1837787" cy="13530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5A58327-FA19-F34B-9378-BFA6B6C2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7" y="5809030"/>
            <a:ext cx="3904910" cy="808532"/>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8284E377-9690-7543-9205-16EEC5FD321F}"/>
              </a:ext>
            </a:extLst>
          </p:cNvPr>
          <p:cNvCxnSpPr>
            <a:cxnSpLocks/>
          </p:cNvCxnSpPr>
          <p:nvPr/>
        </p:nvCxnSpPr>
        <p:spPr>
          <a:xfrm>
            <a:off x="2550892" y="5447738"/>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B5D6AB-12C5-7341-8D4F-462ADD95FEB7}"/>
              </a:ext>
            </a:extLst>
          </p:cNvPr>
          <p:cNvSpPr txBox="1"/>
          <p:nvPr/>
        </p:nvSpPr>
        <p:spPr>
          <a:xfrm>
            <a:off x="5805924" y="1469003"/>
            <a:ext cx="4948229" cy="338554"/>
          </a:xfrm>
          <a:prstGeom prst="rect">
            <a:avLst/>
          </a:prstGeom>
          <a:noFill/>
        </p:spPr>
        <p:txBody>
          <a:bodyPr wrap="square" rtlCol="0">
            <a:spAutoFit/>
          </a:bodyPr>
          <a:lstStyle/>
          <a:p>
            <a:r>
              <a:rPr lang="en-US" sz="1600" dirty="0"/>
              <a:t>Using this data, we then built a “Game URL” field: </a:t>
            </a:r>
          </a:p>
        </p:txBody>
      </p:sp>
      <p:grpSp>
        <p:nvGrpSpPr>
          <p:cNvPr id="26" name="Group 25">
            <a:extLst>
              <a:ext uri="{FF2B5EF4-FFF2-40B4-BE49-F238E27FC236}">
                <a16:creationId xmlns:a16="http://schemas.microsoft.com/office/drawing/2014/main" id="{17864F26-7B45-E947-888F-AA3347FE6C79}"/>
              </a:ext>
            </a:extLst>
          </p:cNvPr>
          <p:cNvGrpSpPr/>
          <p:nvPr/>
        </p:nvGrpSpPr>
        <p:grpSpPr>
          <a:xfrm>
            <a:off x="5536814" y="1885668"/>
            <a:ext cx="5185082" cy="932909"/>
            <a:chOff x="6204108" y="1907154"/>
            <a:chExt cx="5185082" cy="932909"/>
          </a:xfrm>
        </p:grpSpPr>
        <p:pic>
          <p:nvPicPr>
            <p:cNvPr id="21" name="Picture 20">
              <a:extLst>
                <a:ext uri="{FF2B5EF4-FFF2-40B4-BE49-F238E27FC236}">
                  <a16:creationId xmlns:a16="http://schemas.microsoft.com/office/drawing/2014/main" id="{536FA237-8929-9445-B722-EFA7193F9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08" y="1907154"/>
              <a:ext cx="5185082" cy="932909"/>
            </a:xfrm>
            <a:prstGeom prst="rect">
              <a:avLst/>
            </a:prstGeom>
            <a:ln>
              <a:solidFill>
                <a:schemeClr val="tx1"/>
              </a:solidFill>
            </a:ln>
          </p:spPr>
        </p:pic>
        <p:sp>
          <p:nvSpPr>
            <p:cNvPr id="24" name="Rectangle 23">
              <a:extLst>
                <a:ext uri="{FF2B5EF4-FFF2-40B4-BE49-F238E27FC236}">
                  <a16:creationId xmlns:a16="http://schemas.microsoft.com/office/drawing/2014/main" id="{5FC7425D-51D3-7D42-880B-F7FD7E8A7821}"/>
                </a:ext>
              </a:extLst>
            </p:cNvPr>
            <p:cNvSpPr/>
            <p:nvPr/>
          </p:nvSpPr>
          <p:spPr>
            <a:xfrm>
              <a:off x="6895714" y="1918915"/>
              <a:ext cx="816768" cy="92114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3C8CD95-E70F-A44B-AF0F-321D1E8FBB8B}"/>
              </a:ext>
            </a:extLst>
          </p:cNvPr>
          <p:cNvSpPr txBox="1"/>
          <p:nvPr/>
        </p:nvSpPr>
        <p:spPr>
          <a:xfrm>
            <a:off x="5805924" y="2916183"/>
            <a:ext cx="5744595" cy="584775"/>
          </a:xfrm>
          <a:prstGeom prst="rect">
            <a:avLst/>
          </a:prstGeom>
          <a:noFill/>
        </p:spPr>
        <p:txBody>
          <a:bodyPr wrap="square" rtlCol="0">
            <a:spAutoFit/>
          </a:bodyPr>
          <a:lstStyle/>
          <a:p>
            <a:r>
              <a:rPr lang="en-US" sz="1600" dirty="0"/>
              <a:t>To collect the data for each game, we passed the Game URL to the “Game </a:t>
            </a:r>
            <a:r>
              <a:rPr lang="en-US" sz="1600" dirty="0" err="1"/>
              <a:t>Boxscore</a:t>
            </a:r>
            <a:r>
              <a:rPr lang="en-US" sz="1600" dirty="0"/>
              <a:t>” feed in the </a:t>
            </a:r>
            <a:r>
              <a:rPr lang="en-US" sz="1600" dirty="0" err="1"/>
              <a:t>MySportsFeeds</a:t>
            </a:r>
            <a:r>
              <a:rPr lang="en-US" sz="1600" dirty="0"/>
              <a:t> API.</a:t>
            </a:r>
          </a:p>
        </p:txBody>
      </p:sp>
      <p:pic>
        <p:nvPicPr>
          <p:cNvPr id="28" name="Picture 27">
            <a:extLst>
              <a:ext uri="{FF2B5EF4-FFF2-40B4-BE49-F238E27FC236}">
                <a16:creationId xmlns:a16="http://schemas.microsoft.com/office/drawing/2014/main" id="{AE8237EF-5C4E-504B-8169-990835C9E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6814" y="3629252"/>
            <a:ext cx="6282813" cy="1726386"/>
          </a:xfrm>
          <a:prstGeom prst="rect">
            <a:avLst/>
          </a:prstGeom>
          <a:ln>
            <a:solidFill>
              <a:schemeClr val="tx1"/>
            </a:solidFill>
          </a:ln>
        </p:spPr>
      </p:pic>
      <p:pic>
        <p:nvPicPr>
          <p:cNvPr id="30" name="Picture 29">
            <a:extLst>
              <a:ext uri="{FF2B5EF4-FFF2-40B4-BE49-F238E27FC236}">
                <a16:creationId xmlns:a16="http://schemas.microsoft.com/office/drawing/2014/main" id="{D4E747D2-ADCF-1C4F-B665-AB59B32066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814" y="5725056"/>
            <a:ext cx="5925456" cy="1040798"/>
          </a:xfrm>
          <a:prstGeom prst="rect">
            <a:avLst/>
          </a:prstGeom>
          <a:ln>
            <a:solidFill>
              <a:schemeClr val="tx1"/>
            </a:solidFill>
          </a:ln>
        </p:spPr>
      </p:pic>
      <p:cxnSp>
        <p:nvCxnSpPr>
          <p:cNvPr id="31" name="Straight Arrow Connector 30">
            <a:extLst>
              <a:ext uri="{FF2B5EF4-FFF2-40B4-BE49-F238E27FC236}">
                <a16:creationId xmlns:a16="http://schemas.microsoft.com/office/drawing/2014/main" id="{29C5C881-A00F-5646-B774-50D159A0269D}"/>
              </a:ext>
            </a:extLst>
          </p:cNvPr>
          <p:cNvCxnSpPr>
            <a:cxnSpLocks/>
          </p:cNvCxnSpPr>
          <p:nvPr/>
        </p:nvCxnSpPr>
        <p:spPr>
          <a:xfrm>
            <a:off x="8499542" y="5415000"/>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00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7D25-4C61-4B84-AEC6-11C7C030DFA6}"/>
              </a:ext>
            </a:extLst>
          </p:cNvPr>
          <p:cNvSpPr>
            <a:spLocks noGrp="1"/>
          </p:cNvSpPr>
          <p:nvPr>
            <p:ph type="body" sz="quarter" idx="10"/>
          </p:nvPr>
        </p:nvSpPr>
        <p:spPr/>
        <p:txBody>
          <a:bodyPr/>
          <a:lstStyle/>
          <a:p>
            <a:r>
              <a:rPr lang="en-US" dirty="0"/>
              <a:t>Data Retrieval and Clean Up</a:t>
            </a:r>
          </a:p>
        </p:txBody>
      </p:sp>
      <p:sp>
        <p:nvSpPr>
          <p:cNvPr id="3" name="TextBox 2">
            <a:extLst>
              <a:ext uri="{FF2B5EF4-FFF2-40B4-BE49-F238E27FC236}">
                <a16:creationId xmlns:a16="http://schemas.microsoft.com/office/drawing/2014/main" id="{22842100-B6C6-9140-8547-EA9A618AB298}"/>
              </a:ext>
            </a:extLst>
          </p:cNvPr>
          <p:cNvSpPr txBox="1"/>
          <p:nvPr/>
        </p:nvSpPr>
        <p:spPr>
          <a:xfrm>
            <a:off x="371117" y="1485900"/>
            <a:ext cx="5144780" cy="1323439"/>
          </a:xfrm>
          <a:prstGeom prst="rect">
            <a:avLst/>
          </a:prstGeom>
          <a:noFill/>
        </p:spPr>
        <p:txBody>
          <a:bodyPr wrap="square" rtlCol="0">
            <a:spAutoFit/>
          </a:bodyPr>
          <a:lstStyle/>
          <a:p>
            <a:r>
              <a:rPr lang="en-US" sz="1600" dirty="0"/>
              <a:t>Once we had all of our game data, we used a csv file containing stadium data to add the latitude, longitude, and a flag (true/false) for weather the game was played inside. Then, we converted the EST time into Unix time.</a:t>
            </a:r>
          </a:p>
        </p:txBody>
      </p:sp>
      <p:pic>
        <p:nvPicPr>
          <p:cNvPr id="14" name="Picture 13">
            <a:extLst>
              <a:ext uri="{FF2B5EF4-FFF2-40B4-BE49-F238E27FC236}">
                <a16:creationId xmlns:a16="http://schemas.microsoft.com/office/drawing/2014/main" id="{88A6ABBD-0BC9-984D-A84D-EF57A9023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17" y="2917157"/>
            <a:ext cx="4905887" cy="1310917"/>
          </a:xfrm>
          <a:prstGeom prst="rect">
            <a:avLst/>
          </a:prstGeom>
          <a:ln>
            <a:solidFill>
              <a:schemeClr val="tx1"/>
            </a:solidFill>
          </a:ln>
        </p:spPr>
      </p:pic>
      <p:sp>
        <p:nvSpPr>
          <p:cNvPr id="27" name="Rectangle 26">
            <a:extLst>
              <a:ext uri="{FF2B5EF4-FFF2-40B4-BE49-F238E27FC236}">
                <a16:creationId xmlns:a16="http://schemas.microsoft.com/office/drawing/2014/main" id="{1F44AFF5-97E7-774D-8C9E-4BC75219A3CC}"/>
              </a:ext>
            </a:extLst>
          </p:cNvPr>
          <p:cNvSpPr/>
          <p:nvPr/>
        </p:nvSpPr>
        <p:spPr>
          <a:xfrm>
            <a:off x="4611328"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659A2D-5534-F14F-9E99-58F51AFFD713}"/>
              </a:ext>
            </a:extLst>
          </p:cNvPr>
          <p:cNvSpPr/>
          <p:nvPr/>
        </p:nvSpPr>
        <p:spPr>
          <a:xfrm>
            <a:off x="2943507" y="2917156"/>
            <a:ext cx="665675"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3BF053B-CFE5-1A4C-9FC0-C7EA2CB49140}"/>
              </a:ext>
            </a:extLst>
          </p:cNvPr>
          <p:cNvSpPr/>
          <p:nvPr/>
        </p:nvSpPr>
        <p:spPr>
          <a:xfrm>
            <a:off x="2369574" y="2917156"/>
            <a:ext cx="573932" cy="1310917"/>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224C24F-3089-FD49-95C5-7469A53688A3}"/>
              </a:ext>
            </a:extLst>
          </p:cNvPr>
          <p:cNvSpPr txBox="1"/>
          <p:nvPr/>
        </p:nvSpPr>
        <p:spPr>
          <a:xfrm>
            <a:off x="371117" y="4474951"/>
            <a:ext cx="5144780" cy="830997"/>
          </a:xfrm>
          <a:prstGeom prst="rect">
            <a:avLst/>
          </a:prstGeom>
          <a:noFill/>
        </p:spPr>
        <p:txBody>
          <a:bodyPr wrap="square" rtlCol="0">
            <a:spAutoFit/>
          </a:bodyPr>
          <a:lstStyle/>
          <a:p>
            <a:r>
              <a:rPr lang="en-US" sz="1600" dirty="0"/>
              <a:t>We then created unique URLs to send to our Dark Sky weather API by passing the latitude, longitude, and Unix time.</a:t>
            </a:r>
          </a:p>
        </p:txBody>
      </p:sp>
      <p:pic>
        <p:nvPicPr>
          <p:cNvPr id="18" name="Picture 17">
            <a:extLst>
              <a:ext uri="{FF2B5EF4-FFF2-40B4-BE49-F238E27FC236}">
                <a16:creationId xmlns:a16="http://schemas.microsoft.com/office/drawing/2014/main" id="{9EC4301F-956A-A74D-B58B-24DBC2BB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5" y="5552828"/>
            <a:ext cx="4977990" cy="827203"/>
          </a:xfrm>
          <a:prstGeom prst="rect">
            <a:avLst/>
          </a:prstGeom>
          <a:ln>
            <a:solidFill>
              <a:schemeClr val="tx1"/>
            </a:solidFill>
          </a:ln>
        </p:spPr>
      </p:pic>
      <p:sp>
        <p:nvSpPr>
          <p:cNvPr id="34" name="TextBox 33">
            <a:extLst>
              <a:ext uri="{FF2B5EF4-FFF2-40B4-BE49-F238E27FC236}">
                <a16:creationId xmlns:a16="http://schemas.microsoft.com/office/drawing/2014/main" id="{F98B2E86-B156-BF42-B54D-0A564326B6A2}"/>
              </a:ext>
            </a:extLst>
          </p:cNvPr>
          <p:cNvSpPr txBox="1"/>
          <p:nvPr/>
        </p:nvSpPr>
        <p:spPr>
          <a:xfrm>
            <a:off x="6501530" y="1485899"/>
            <a:ext cx="5144780" cy="830997"/>
          </a:xfrm>
          <a:prstGeom prst="rect">
            <a:avLst/>
          </a:prstGeom>
          <a:noFill/>
        </p:spPr>
        <p:txBody>
          <a:bodyPr wrap="square" rtlCol="0">
            <a:spAutoFit/>
          </a:bodyPr>
          <a:lstStyle/>
          <a:p>
            <a:r>
              <a:rPr lang="en-US" sz="1600" dirty="0"/>
              <a:t>Lastly, we pulled in the relevant weather information using Dark Sky and merged the data with our game results to complete our </a:t>
            </a:r>
            <a:r>
              <a:rPr lang="en-US" sz="1600" dirty="0" err="1"/>
              <a:t>dataframe</a:t>
            </a:r>
            <a:r>
              <a:rPr lang="en-US" sz="1600" dirty="0"/>
              <a:t>.</a:t>
            </a:r>
          </a:p>
        </p:txBody>
      </p:sp>
      <p:grpSp>
        <p:nvGrpSpPr>
          <p:cNvPr id="40" name="Group 39">
            <a:extLst>
              <a:ext uri="{FF2B5EF4-FFF2-40B4-BE49-F238E27FC236}">
                <a16:creationId xmlns:a16="http://schemas.microsoft.com/office/drawing/2014/main" id="{55071CA7-64C6-3A46-ABAE-2C7D0B35F262}"/>
              </a:ext>
            </a:extLst>
          </p:cNvPr>
          <p:cNvGrpSpPr/>
          <p:nvPr/>
        </p:nvGrpSpPr>
        <p:grpSpPr>
          <a:xfrm>
            <a:off x="7986543" y="2455040"/>
            <a:ext cx="2174754" cy="2627828"/>
            <a:chOff x="7986543" y="2455040"/>
            <a:chExt cx="2174754" cy="2627828"/>
          </a:xfrm>
        </p:grpSpPr>
        <p:pic>
          <p:nvPicPr>
            <p:cNvPr id="22" name="Picture 21">
              <a:extLst>
                <a:ext uri="{FF2B5EF4-FFF2-40B4-BE49-F238E27FC236}">
                  <a16:creationId xmlns:a16="http://schemas.microsoft.com/office/drawing/2014/main" id="{1CB6182E-F63F-E542-81F8-41968A575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543" y="2455040"/>
              <a:ext cx="2174754" cy="2627828"/>
            </a:xfrm>
            <a:prstGeom prst="rect">
              <a:avLst/>
            </a:prstGeom>
            <a:ln>
              <a:solidFill>
                <a:schemeClr val="tx1"/>
              </a:solidFill>
            </a:ln>
          </p:spPr>
        </p:pic>
        <p:sp>
          <p:nvSpPr>
            <p:cNvPr id="35" name="Rectangle 34">
              <a:extLst>
                <a:ext uri="{FF2B5EF4-FFF2-40B4-BE49-F238E27FC236}">
                  <a16:creationId xmlns:a16="http://schemas.microsoft.com/office/drawing/2014/main" id="{A5B895E2-2B13-8645-9651-EFA6E533A7A2}"/>
                </a:ext>
              </a:extLst>
            </p:cNvPr>
            <p:cNvSpPr/>
            <p:nvPr/>
          </p:nvSpPr>
          <p:spPr>
            <a:xfrm>
              <a:off x="8475678" y="3174053"/>
              <a:ext cx="1413164" cy="12021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5D96DF-9F06-674F-BC0C-D20CB415650A}"/>
                </a:ext>
              </a:extLst>
            </p:cNvPr>
            <p:cNvSpPr/>
            <p:nvPr/>
          </p:nvSpPr>
          <p:spPr>
            <a:xfrm>
              <a:off x="8475677" y="3414238"/>
              <a:ext cx="1473721" cy="580869"/>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01C1EFD-0E50-6B45-AE4C-F50DE618930D}"/>
                </a:ext>
              </a:extLst>
            </p:cNvPr>
            <p:cNvSpPr/>
            <p:nvPr/>
          </p:nvSpPr>
          <p:spPr>
            <a:xfrm>
              <a:off x="8475677" y="4115082"/>
              <a:ext cx="934771" cy="112991"/>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9085AB2-E7CB-9243-92A0-BCA0B4E9B09C}"/>
                </a:ext>
              </a:extLst>
            </p:cNvPr>
            <p:cNvSpPr/>
            <p:nvPr/>
          </p:nvSpPr>
          <p:spPr>
            <a:xfrm>
              <a:off x="8475677" y="4335891"/>
              <a:ext cx="934771" cy="223998"/>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94A6BE-7ECD-BF41-B8CF-A523D112D293}"/>
                </a:ext>
              </a:extLst>
            </p:cNvPr>
            <p:cNvSpPr/>
            <p:nvPr/>
          </p:nvSpPr>
          <p:spPr>
            <a:xfrm>
              <a:off x="8475677" y="4698033"/>
              <a:ext cx="1001383" cy="340250"/>
            </a:xfrm>
            <a:prstGeom prst="rect">
              <a:avLst/>
            </a:prstGeom>
            <a:solidFill>
              <a:srgbClr val="ECEA25">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15C7F2FE-70A9-A84B-8D38-88FE63054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494" y="5552828"/>
            <a:ext cx="5912851" cy="999201"/>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0CB30197-B5EE-4E41-9FB9-0B5AB5A57FC1}"/>
              </a:ext>
            </a:extLst>
          </p:cNvPr>
          <p:cNvCxnSpPr>
            <a:cxnSpLocks/>
          </p:cNvCxnSpPr>
          <p:nvPr/>
        </p:nvCxnSpPr>
        <p:spPr>
          <a:xfrm>
            <a:off x="9073920" y="5167289"/>
            <a:ext cx="0" cy="277318"/>
          </a:xfrm>
          <a:prstGeom prst="straightConnector1">
            <a:avLst/>
          </a:prstGeom>
          <a:ln w="444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8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Average Points by Temperature</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6474309" y="2528241"/>
            <a:ext cx="5141817" cy="265104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 name="TextBox 40">
            <a:extLst>
              <a:ext uri="{FF2B5EF4-FFF2-40B4-BE49-F238E27FC236}">
                <a16:creationId xmlns:a16="http://schemas.microsoft.com/office/drawing/2014/main" id="{18C7FA39-809E-40D1-95CA-5F14D58E0BF8}"/>
              </a:ext>
            </a:extLst>
          </p:cNvPr>
          <p:cNvSpPr txBox="1"/>
          <p:nvPr/>
        </p:nvSpPr>
        <p:spPr>
          <a:xfrm>
            <a:off x="6605846" y="4093931"/>
            <a:ext cx="4438818" cy="646331"/>
          </a:xfrm>
          <a:prstGeom prst="rect">
            <a:avLst/>
          </a:prstGeom>
          <a:noFill/>
        </p:spPr>
        <p:txBody>
          <a:bodyPr wrap="square" rtlCol="0">
            <a:spAutoFit/>
          </a:bodyPr>
          <a:lstStyle/>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Open roof stadiums appear to perform </a:t>
            </a:r>
            <a:r>
              <a:rPr kumimoji="0" lang="en-US" altLang="ko-KR" sz="1200" b="1" i="0" u="sng" strike="noStrike" kern="1200" cap="none" spc="0" normalizeH="0" baseline="0" noProof="0" dirty="0">
                <a:ln>
                  <a:noFill/>
                </a:ln>
                <a:solidFill>
                  <a:prstClr val="white"/>
                </a:solidFill>
                <a:effectLst/>
                <a:uLnTx/>
                <a:uFillTx/>
                <a:latin typeface="Arial"/>
                <a:cs typeface="+mn-cs"/>
              </a:rPr>
              <a:t>slightly</a:t>
            </a:r>
            <a:r>
              <a:rPr kumimoji="0" lang="en-US" altLang="ko-KR" sz="1200" b="1" i="0" u="none" strike="noStrike" kern="1200" cap="none" spc="0" normalizeH="0" baseline="0" noProof="0" dirty="0">
                <a:ln>
                  <a:noFill/>
                </a:ln>
                <a:solidFill>
                  <a:prstClr val="white"/>
                </a:solidFill>
                <a:effectLst/>
                <a:uLnTx/>
                <a:uFillTx/>
                <a:latin typeface="Arial"/>
                <a:cs typeface="+mn-cs"/>
              </a:rPr>
              <a:t> better in extreme temperatures in comparison to closed dome stadiums.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924560"/>
            <a:ext cx="5640710" cy="40708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276351-D774-4B76-ADB3-58A374A1F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09" y="2141609"/>
            <a:ext cx="5487650" cy="3658433"/>
          </a:xfrm>
          <a:prstGeom prst="rect">
            <a:avLst/>
          </a:prstGeom>
        </p:spPr>
      </p:pic>
      <p:sp>
        <p:nvSpPr>
          <p:cNvPr id="46" name="TextBox 45">
            <a:extLst>
              <a:ext uri="{FF2B5EF4-FFF2-40B4-BE49-F238E27FC236}">
                <a16:creationId xmlns:a16="http://schemas.microsoft.com/office/drawing/2014/main" id="{3FB6C637-5C97-4B24-80C7-3B3CA7FB602E}"/>
              </a:ext>
            </a:extLst>
          </p:cNvPr>
          <p:cNvSpPr txBox="1"/>
          <p:nvPr/>
        </p:nvSpPr>
        <p:spPr>
          <a:xfrm>
            <a:off x="6605846" y="2885328"/>
            <a:ext cx="4438818" cy="830997"/>
          </a:xfrm>
          <a:prstGeom prst="rect">
            <a:avLst/>
          </a:prstGeom>
          <a:noFill/>
        </p:spPr>
        <p:txBody>
          <a:bodyPr wrap="square" rtlCol="0">
            <a:spAutoFit/>
          </a:bodyPr>
          <a:lstStyle/>
          <a:p>
            <a:pPr lvl="0" defTabSz="914377"/>
            <a:r>
              <a:rPr lang="en-US" altLang="ko-KR" sz="1200" b="1" dirty="0">
                <a:solidFill>
                  <a:prstClr val="white"/>
                </a:solidFill>
                <a:latin typeface="Arial"/>
              </a:rPr>
              <a:t>This data was gathered by appending temperature data gathered by </a:t>
            </a:r>
            <a:r>
              <a:rPr lang="en-US" altLang="ko-KR" sz="1200" b="1" dirty="0" err="1">
                <a:solidFill>
                  <a:prstClr val="white"/>
                </a:solidFill>
                <a:latin typeface="Arial"/>
              </a:rPr>
              <a:t>DarkSky</a:t>
            </a:r>
            <a:r>
              <a:rPr lang="en-US" altLang="ko-KR" sz="1200" b="1" dirty="0">
                <a:solidFill>
                  <a:prstClr val="white"/>
                </a:solidFill>
                <a:latin typeface="Arial"/>
              </a:rPr>
              <a:t> API with </a:t>
            </a:r>
            <a:r>
              <a:rPr lang="en-US" altLang="ko-KR" sz="1200" b="1" dirty="0" err="1">
                <a:solidFill>
                  <a:prstClr val="white"/>
                </a:solidFill>
                <a:latin typeface="Arial"/>
              </a:rPr>
              <a:t>MySportsFeed</a:t>
            </a:r>
            <a:r>
              <a:rPr lang="en-US" altLang="ko-KR" sz="1200" b="1" dirty="0">
                <a:solidFill>
                  <a:prstClr val="white"/>
                </a:solidFill>
                <a:latin typeface="Arial"/>
              </a:rPr>
              <a:t> API.  From there we filtered team scores by Open and Covered Stadiums and plotted the average scores</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6445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Kicking Results</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7205472" y="1924560"/>
            <a:ext cx="4410654" cy="4396598"/>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     </a:t>
            </a:r>
          </a:p>
        </p:txBody>
      </p:sp>
      <p:sp>
        <p:nvSpPr>
          <p:cNvPr id="3" name="Rectangle 2">
            <a:extLst>
              <a:ext uri="{FF2B5EF4-FFF2-40B4-BE49-F238E27FC236}">
                <a16:creationId xmlns:a16="http://schemas.microsoft.com/office/drawing/2014/main" id="{2EBB395A-6BB1-460D-B766-74DE505D2F53}"/>
              </a:ext>
            </a:extLst>
          </p:cNvPr>
          <p:cNvSpPr/>
          <p:nvPr/>
        </p:nvSpPr>
        <p:spPr>
          <a:xfrm>
            <a:off x="282795" y="1453896"/>
            <a:ext cx="6511197" cy="504443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3FB6C637-5C97-4B24-80C7-3B3CA7FB602E}"/>
              </a:ext>
            </a:extLst>
          </p:cNvPr>
          <p:cNvSpPr txBox="1"/>
          <p:nvPr/>
        </p:nvSpPr>
        <p:spPr>
          <a:xfrm>
            <a:off x="7312587" y="2344156"/>
            <a:ext cx="4153850" cy="3600986"/>
          </a:xfrm>
          <a:prstGeom prst="rect">
            <a:avLst/>
          </a:prstGeom>
          <a:noFill/>
        </p:spPr>
        <p:txBody>
          <a:bodyPr wrap="square" rtlCol="0">
            <a:spAutoFit/>
          </a:bodyPr>
          <a:lstStyle/>
          <a:p>
            <a:pPr lvl="0" defTabSz="914377"/>
            <a:r>
              <a:rPr lang="en-US" altLang="ko-KR" sz="1200" b="1" dirty="0">
                <a:solidFill>
                  <a:prstClr val="white"/>
                </a:solidFill>
                <a:latin typeface="Arial"/>
              </a:rPr>
              <a:t>Our team was curious to see if certain conditions affected kickers and how well they performed. We took a look at four different conditions: Outdoors, Indoors, Rainy, and Windy (10+ mph wind speed)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Playing indoors did not seem to provide a significant advantage to kickers. In fact, the highest percentage of missed kicks were attempts from over 50 yards played in indoor stadiums. Coaches may feel more confident with their kickers when playing indoors, so this may explain this trend.</a:t>
            </a:r>
          </a:p>
          <a:p>
            <a:pPr lvl="0" defTabSz="914377"/>
            <a:endParaRPr lang="en-US" altLang="ko-KR" sz="1200" b="1" dirty="0">
              <a:solidFill>
                <a:prstClr val="white"/>
              </a:solidFill>
              <a:latin typeface="Arial"/>
            </a:endParaRP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Rain and wind also appear to be important factors when considering kicking accuracy. Kicks from over 40 yards in rainy or windy conditions were much less likely to be made when compared to the larger sets of outdoor and indoor attempts.</a:t>
            </a:r>
          </a:p>
        </p:txBody>
      </p:sp>
      <p:pic>
        <p:nvPicPr>
          <p:cNvPr id="21" name="Picture 20">
            <a:extLst>
              <a:ext uri="{FF2B5EF4-FFF2-40B4-BE49-F238E27FC236}">
                <a16:creationId xmlns:a16="http://schemas.microsoft.com/office/drawing/2014/main" id="{A4D37063-28A1-AA46-80DD-044857752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974" y="1685251"/>
            <a:ext cx="3057837" cy="2202276"/>
          </a:xfrm>
          <a:prstGeom prst="rect">
            <a:avLst/>
          </a:prstGeom>
          <a:ln>
            <a:solidFill>
              <a:schemeClr val="tx1"/>
            </a:solidFill>
          </a:ln>
        </p:spPr>
      </p:pic>
      <p:pic>
        <p:nvPicPr>
          <p:cNvPr id="23" name="Picture 22">
            <a:extLst>
              <a:ext uri="{FF2B5EF4-FFF2-40B4-BE49-F238E27FC236}">
                <a16:creationId xmlns:a16="http://schemas.microsoft.com/office/drawing/2014/main" id="{1CF95962-00C5-6A4C-8A01-DE72DE22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93" y="1685252"/>
            <a:ext cx="3105367" cy="2202275"/>
          </a:xfrm>
          <a:prstGeom prst="rect">
            <a:avLst/>
          </a:prstGeom>
          <a:ln>
            <a:solidFill>
              <a:schemeClr val="tx1"/>
            </a:solidFill>
          </a:ln>
        </p:spPr>
      </p:pic>
      <p:pic>
        <p:nvPicPr>
          <p:cNvPr id="25" name="Picture 24">
            <a:extLst>
              <a:ext uri="{FF2B5EF4-FFF2-40B4-BE49-F238E27FC236}">
                <a16:creationId xmlns:a16="http://schemas.microsoft.com/office/drawing/2014/main" id="{8317C86F-92B3-7146-9739-FB6B7A157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93" y="4118882"/>
            <a:ext cx="3057837" cy="2202276"/>
          </a:xfrm>
          <a:prstGeom prst="rect">
            <a:avLst/>
          </a:prstGeom>
          <a:ln>
            <a:solidFill>
              <a:schemeClr val="tx1"/>
            </a:solidFill>
          </a:ln>
        </p:spPr>
      </p:pic>
      <p:pic>
        <p:nvPicPr>
          <p:cNvPr id="27" name="Picture 26">
            <a:extLst>
              <a:ext uri="{FF2B5EF4-FFF2-40B4-BE49-F238E27FC236}">
                <a16:creationId xmlns:a16="http://schemas.microsoft.com/office/drawing/2014/main" id="{678EA40A-A8C4-DB44-9898-7A198CC60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4974" y="4118882"/>
            <a:ext cx="3057837" cy="2202276"/>
          </a:xfrm>
          <a:prstGeom prst="rect">
            <a:avLst/>
          </a:prstGeom>
          <a:ln>
            <a:solidFill>
              <a:schemeClr val="tx1"/>
            </a:solidFill>
          </a:ln>
        </p:spPr>
      </p:pic>
    </p:spTree>
    <p:extLst>
      <p:ext uri="{BB962C8B-B14F-4D97-AF65-F5344CB8AC3E}">
        <p14:creationId xmlns:p14="http://schemas.microsoft.com/office/powerpoint/2010/main" val="406027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Statistical Testing</a:t>
            </a:r>
          </a:p>
        </p:txBody>
      </p:sp>
      <p:sp>
        <p:nvSpPr>
          <p:cNvPr id="31" name="Rounded Rectangle 14">
            <a:extLst>
              <a:ext uri="{FF2B5EF4-FFF2-40B4-BE49-F238E27FC236}">
                <a16:creationId xmlns:a16="http://schemas.microsoft.com/office/drawing/2014/main" id="{64F307ED-3B73-421E-AAA4-51F138484EAE}"/>
              </a:ext>
            </a:extLst>
          </p:cNvPr>
          <p:cNvSpPr/>
          <p:nvPr/>
        </p:nvSpPr>
        <p:spPr>
          <a:xfrm>
            <a:off x="5498364" y="4235319"/>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2EBB395A-6BB1-460D-B766-74DE505D2F53}"/>
              </a:ext>
            </a:extLst>
          </p:cNvPr>
          <p:cNvSpPr/>
          <p:nvPr/>
        </p:nvSpPr>
        <p:spPr>
          <a:xfrm>
            <a:off x="289379" y="1389186"/>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FB6C637-5C97-4B24-80C7-3B3CA7FB602E}"/>
              </a:ext>
            </a:extLst>
          </p:cNvPr>
          <p:cNvSpPr txBox="1"/>
          <p:nvPr/>
        </p:nvSpPr>
        <p:spPr>
          <a:xfrm>
            <a:off x="5629900" y="4468115"/>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We were also curious to see if players were more likely to fumble in games played in rainy conditions. </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	Rainy Avg. Fumbles: 2.72</a:t>
            </a:r>
          </a:p>
          <a:p>
            <a:pPr lvl="0" defTabSz="914377"/>
            <a:r>
              <a:rPr lang="en-US" altLang="ko-KR" sz="1200" b="1" dirty="0">
                <a:solidFill>
                  <a:prstClr val="white"/>
                </a:solidFill>
                <a:latin typeface="Arial"/>
              </a:rPr>
              <a:t>	Non Rainy Avg. Fumbles: 2.41</a:t>
            </a:r>
          </a:p>
          <a:p>
            <a:pPr lvl="0" defTabSz="914377"/>
            <a:endParaRPr lang="en-US" altLang="ko-KR" sz="1200" b="1" dirty="0">
              <a:solidFill>
                <a:prstClr val="white"/>
              </a:solidFill>
              <a:latin typeface="Arial"/>
            </a:endParaRPr>
          </a:p>
          <a:p>
            <a:pPr lvl="0" defTabSz="914377"/>
            <a:r>
              <a:rPr lang="en-US" altLang="ko-KR" sz="1200" b="1" dirty="0">
                <a:solidFill>
                  <a:prstClr val="white"/>
                </a:solidFill>
                <a:latin typeface="Arial"/>
              </a:rPr>
              <a:t>Again, we performed a two sample t-test to test this hypothesis. Our p-value of ~.3 again disproved this hypothesis. However, the lower p-value suggests that the relationship between rainy conditions and fumbles may be stronger than the relationship between indoor/outdoor stadiums and total yards gained in the game.</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pic>
        <p:nvPicPr>
          <p:cNvPr id="5" name="Picture 4">
            <a:extLst>
              <a:ext uri="{FF2B5EF4-FFF2-40B4-BE49-F238E27FC236}">
                <a16:creationId xmlns:a16="http://schemas.microsoft.com/office/drawing/2014/main" id="{D4F7D309-E8A1-3F4D-B9E2-DF348BF9A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2" y="1552401"/>
            <a:ext cx="4419373" cy="2299737"/>
          </a:xfrm>
          <a:prstGeom prst="rect">
            <a:avLst/>
          </a:prstGeom>
          <a:ln>
            <a:solidFill>
              <a:schemeClr val="tx1"/>
            </a:solidFill>
          </a:ln>
        </p:spPr>
      </p:pic>
      <p:sp>
        <p:nvSpPr>
          <p:cNvPr id="10" name="Rectangle 9">
            <a:extLst>
              <a:ext uri="{FF2B5EF4-FFF2-40B4-BE49-F238E27FC236}">
                <a16:creationId xmlns:a16="http://schemas.microsoft.com/office/drawing/2014/main" id="{CEEF6AD2-6C34-4C43-9110-A92D5DFDB88D}"/>
              </a:ext>
            </a:extLst>
          </p:cNvPr>
          <p:cNvSpPr/>
          <p:nvPr/>
        </p:nvSpPr>
        <p:spPr>
          <a:xfrm>
            <a:off x="289379" y="4108742"/>
            <a:ext cx="4748613" cy="262616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0E1DD8-B8AC-224E-A210-11348FCAF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78" y="4261183"/>
            <a:ext cx="4376880" cy="2321285"/>
          </a:xfrm>
          <a:prstGeom prst="rect">
            <a:avLst/>
          </a:prstGeom>
          <a:ln>
            <a:solidFill>
              <a:schemeClr val="tx1"/>
            </a:solidFill>
          </a:ln>
        </p:spPr>
      </p:pic>
      <p:sp>
        <p:nvSpPr>
          <p:cNvPr id="17" name="Rounded Rectangle 14">
            <a:extLst>
              <a:ext uri="{FF2B5EF4-FFF2-40B4-BE49-F238E27FC236}">
                <a16:creationId xmlns:a16="http://schemas.microsoft.com/office/drawing/2014/main" id="{EF6EF0F7-80E3-144A-A025-CB067A847260}"/>
              </a:ext>
            </a:extLst>
          </p:cNvPr>
          <p:cNvSpPr/>
          <p:nvPr/>
        </p:nvSpPr>
        <p:spPr>
          <a:xfrm>
            <a:off x="5498364" y="1542501"/>
            <a:ext cx="6160237" cy="2379981"/>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extBox 19">
            <a:extLst>
              <a:ext uri="{FF2B5EF4-FFF2-40B4-BE49-F238E27FC236}">
                <a16:creationId xmlns:a16="http://schemas.microsoft.com/office/drawing/2014/main" id="{E273FE70-7103-1845-8C74-82CE01B4CD36}"/>
              </a:ext>
            </a:extLst>
          </p:cNvPr>
          <p:cNvSpPr txBox="1"/>
          <p:nvPr/>
        </p:nvSpPr>
        <p:spPr>
          <a:xfrm>
            <a:off x="5629901" y="1683857"/>
            <a:ext cx="5900683" cy="2123658"/>
          </a:xfrm>
          <a:prstGeom prst="rect">
            <a:avLst/>
          </a:prstGeom>
          <a:noFill/>
        </p:spPr>
        <p:txBody>
          <a:bodyPr wrap="square" rtlCol="0">
            <a:spAutoFit/>
          </a:bodyPr>
          <a:lstStyle/>
          <a:p>
            <a:pPr lvl="0" defTabSz="914377"/>
            <a:r>
              <a:rPr lang="en-US" altLang="ko-KR" sz="1200" b="1" dirty="0">
                <a:solidFill>
                  <a:prstClr val="white"/>
                </a:solidFill>
                <a:latin typeface="Arial"/>
              </a:rPr>
              <a:t>Initial analysis of our data revealed that on average, more yards might be gained in games played indoors as opposed to outdoors:</a:t>
            </a:r>
          </a:p>
          <a:p>
            <a:pPr lvl="0" defTabSz="914377"/>
            <a:r>
              <a:rPr kumimoji="0" lang="en-US" altLang="ko-KR" sz="1200" b="1" i="0" u="none" strike="noStrike" kern="1200" cap="none" spc="0" normalizeH="0" baseline="0" noProof="0" dirty="0">
                <a:ln>
                  <a:noFill/>
                </a:ln>
                <a:solidFill>
                  <a:prstClr val="white"/>
                </a:solidFill>
                <a:effectLst/>
                <a:uLnTx/>
                <a:uFillTx/>
                <a:latin typeface="Arial"/>
                <a:cs typeface="+mn-cs"/>
              </a:rPr>
              <a:t>	</a:t>
            </a:r>
          </a:p>
          <a:p>
            <a:pPr lvl="0" defTabSz="914377"/>
            <a:r>
              <a:rPr lang="en-US" altLang="ko-KR" sz="1200" b="1" dirty="0">
                <a:solidFill>
                  <a:prstClr val="white"/>
                </a:solidFill>
                <a:latin typeface="Arial"/>
              </a:rPr>
              <a:t>	</a:t>
            </a:r>
            <a:r>
              <a:rPr kumimoji="0" lang="en-US" altLang="ko-KR" sz="1200" b="1" i="0" u="none" strike="noStrike" kern="1200" cap="none" spc="0" normalizeH="0" baseline="0" noProof="0" dirty="0">
                <a:ln>
                  <a:noFill/>
                </a:ln>
                <a:solidFill>
                  <a:prstClr val="white"/>
                </a:solidFill>
                <a:effectLst/>
                <a:uLnTx/>
                <a:uFillTx/>
                <a:latin typeface="Arial"/>
                <a:cs typeface="+mn-cs"/>
              </a:rPr>
              <a:t>Outdoor Avg. Yards: 693</a:t>
            </a:r>
          </a:p>
          <a:p>
            <a:pPr lvl="0" defTabSz="914377"/>
            <a:r>
              <a:rPr lang="en-US" altLang="ko-KR" sz="1200" b="1" dirty="0">
                <a:solidFill>
                  <a:prstClr val="white"/>
                </a:solidFill>
                <a:latin typeface="Arial"/>
              </a:rPr>
              <a:t>	Indoor Avg. Yards: 707</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Is this difference significant? We conducted a two sample t-test to take a deeper look.</a:t>
            </a:r>
          </a:p>
          <a:p>
            <a:pPr lvl="0" defTabSz="914377"/>
            <a:endParaRPr kumimoji="0" lang="en-US" altLang="ko-KR" sz="1200" b="1" i="0" u="none" strike="noStrike" kern="1200" cap="none" spc="0" normalizeH="0" baseline="0" noProof="0" dirty="0">
              <a:ln>
                <a:noFill/>
              </a:ln>
              <a:solidFill>
                <a:prstClr val="white"/>
              </a:solidFill>
              <a:effectLst/>
              <a:uLnTx/>
              <a:uFillTx/>
              <a:latin typeface="Arial"/>
              <a:cs typeface="+mn-cs"/>
            </a:endParaRPr>
          </a:p>
          <a:p>
            <a:pPr lvl="0" defTabSz="914377"/>
            <a:r>
              <a:rPr lang="en-US" altLang="ko-KR" sz="1200" b="1" dirty="0">
                <a:solidFill>
                  <a:prstClr val="white"/>
                </a:solidFill>
                <a:latin typeface="Arial"/>
              </a:rPr>
              <a:t>While 14 yards may seem substantial, our p-value of ~.47 does not suggest that there’s a significant difference between these two means. </a:t>
            </a: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37216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 of Stadiums</a:t>
            </a:r>
          </a:p>
        </p:txBody>
      </p:sp>
      <p:grpSp>
        <p:nvGrpSpPr>
          <p:cNvPr id="55" name="Group 3">
            <a:extLst>
              <a:ext uri="{FF2B5EF4-FFF2-40B4-BE49-F238E27FC236}">
                <a16:creationId xmlns:a16="http://schemas.microsoft.com/office/drawing/2014/main" id="{2576494E-0917-470A-BD53-B6E940ACE0F8}"/>
              </a:ext>
            </a:extLst>
          </p:cNvPr>
          <p:cNvGrpSpPr/>
          <p:nvPr/>
        </p:nvGrpSpPr>
        <p:grpSpPr>
          <a:xfrm rot="10800000">
            <a:off x="7032102" y="1869791"/>
            <a:ext cx="5159897" cy="4447528"/>
            <a:chOff x="0" y="1992982"/>
            <a:chExt cx="2635403" cy="3380234"/>
          </a:xfrm>
        </p:grpSpPr>
        <p:sp>
          <p:nvSpPr>
            <p:cNvPr id="56" name="Rectangle 4">
              <a:extLst>
                <a:ext uri="{FF2B5EF4-FFF2-40B4-BE49-F238E27FC236}">
                  <a16:creationId xmlns:a16="http://schemas.microsoft.com/office/drawing/2014/main" id="{17189AD6-7FE4-4719-BE54-7F9223B14409}"/>
                </a:ext>
              </a:extLst>
            </p:cNvPr>
            <p:cNvSpPr/>
            <p:nvPr/>
          </p:nvSpPr>
          <p:spPr>
            <a:xfrm>
              <a:off x="0" y="1992982"/>
              <a:ext cx="2555776"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7" name="Rectangle 5">
              <a:extLst>
                <a:ext uri="{FF2B5EF4-FFF2-40B4-BE49-F238E27FC236}">
                  <a16:creationId xmlns:a16="http://schemas.microsoft.com/office/drawing/2014/main" id="{33CCD083-A70D-4B33-BE99-A803E9361589}"/>
                </a:ext>
              </a:extLst>
            </p:cNvPr>
            <p:cNvSpPr/>
            <p:nvPr/>
          </p:nvSpPr>
          <p:spPr>
            <a:xfrm>
              <a:off x="2589684"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31" name="TextBox 30">
            <a:extLst>
              <a:ext uri="{FF2B5EF4-FFF2-40B4-BE49-F238E27FC236}">
                <a16:creationId xmlns:a16="http://schemas.microsoft.com/office/drawing/2014/main" id="{3AB0B153-132D-4FCD-9FB8-BD34923A37F3}"/>
              </a:ext>
            </a:extLst>
          </p:cNvPr>
          <p:cNvSpPr txBox="1"/>
          <p:nvPr/>
        </p:nvSpPr>
        <p:spPr>
          <a:xfrm>
            <a:off x="9062198" y="1464458"/>
            <a:ext cx="1255608" cy="307777"/>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strike="noStrike" kern="1200" cap="none" spc="0" normalizeH="0" baseline="0" noProof="0" dirty="0">
                <a:ln>
                  <a:noFill/>
                </a:ln>
                <a:solidFill>
                  <a:srgbClr val="538135"/>
                </a:solidFill>
                <a:effectLst/>
                <a:uLnTx/>
                <a:uFillTx/>
                <a:latin typeface="Arial"/>
                <a:cs typeface="Arial" pitchFamily="34" charset="0"/>
              </a:rPr>
              <a:t>Stadiums</a:t>
            </a:r>
            <a:endParaRPr kumimoji="0" lang="ko-KR" altLang="en-US" sz="2000" b="1" i="0" strike="noStrike" kern="1200" cap="none" spc="0" normalizeH="0" baseline="0" noProof="0" dirty="0">
              <a:ln>
                <a:noFill/>
              </a:ln>
              <a:solidFill>
                <a:srgbClr val="538135"/>
              </a:solidFill>
              <a:effectLst/>
              <a:uLnTx/>
              <a:uFillTx/>
              <a:latin typeface="Arial"/>
              <a:cs typeface="Arial" pitchFamily="34" charset="0"/>
            </a:endParaRP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ext uri="{D42A27DB-BD31-4B8C-83A1-F6EECF244321}">
                <p14:modId xmlns:p14="http://schemas.microsoft.com/office/powerpoint/2010/main" val="3891239080"/>
              </p:ext>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5" name="Picture 4">
            <a:extLst>
              <a:ext uri="{FF2B5EF4-FFF2-40B4-BE49-F238E27FC236}">
                <a16:creationId xmlns:a16="http://schemas.microsoft.com/office/drawing/2014/main" id="{728E2C91-DE8D-4F0A-87DF-E6751C6C9D92}"/>
              </a:ext>
            </a:extLst>
          </p:cNvPr>
          <p:cNvPicPr>
            <a:picLocks noChangeAspect="1"/>
          </p:cNvPicPr>
          <p:nvPr/>
        </p:nvPicPr>
        <p:blipFill rotWithShape="1">
          <a:blip r:embed="rId2">
            <a:extLst>
              <a:ext uri="{28A0092B-C50C-407E-A947-70E740481C1C}">
                <a14:useLocalDpi xmlns:a14="http://schemas.microsoft.com/office/drawing/2010/main" val="0"/>
              </a:ext>
            </a:extLst>
          </a:blip>
          <a:srcRect l="20141" t="4692" r="11484"/>
          <a:stretch/>
        </p:blipFill>
        <p:spPr>
          <a:xfrm>
            <a:off x="467833" y="1881931"/>
            <a:ext cx="6356412" cy="3495051"/>
          </a:xfrm>
          <a:prstGeom prst="rect">
            <a:avLst/>
          </a:prstGeom>
        </p:spPr>
      </p:pic>
      <p:sp>
        <p:nvSpPr>
          <p:cNvPr id="9" name="TextBox 8">
            <a:extLst>
              <a:ext uri="{FF2B5EF4-FFF2-40B4-BE49-F238E27FC236}">
                <a16:creationId xmlns:a16="http://schemas.microsoft.com/office/drawing/2014/main" id="{3CD7654F-3674-AA40-A219-5B199EA52C18}"/>
              </a:ext>
            </a:extLst>
          </p:cNvPr>
          <p:cNvSpPr txBox="1"/>
          <p:nvPr/>
        </p:nvSpPr>
        <p:spPr>
          <a:xfrm>
            <a:off x="467833" y="5595093"/>
            <a:ext cx="4162511" cy="646331"/>
          </a:xfrm>
          <a:prstGeom prst="rect">
            <a:avLst/>
          </a:prstGeom>
          <a:noFill/>
        </p:spPr>
        <p:txBody>
          <a:bodyPr wrap="square" lIns="36000" tIns="0" rIns="3600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32</a:t>
            </a:r>
            <a:endParaRPr kumimoji="0" lang="en-US" altLang="ko-KR" sz="1300" b="1" i="0" u="none" strike="noStrike" kern="1200" cap="none" spc="0" normalizeH="0" baseline="0" noProof="0" dirty="0">
              <a:ln>
                <a:noFill/>
              </a:ln>
              <a:solidFill>
                <a:srgbClr val="538135"/>
              </a:solidFill>
              <a:effectLst/>
              <a:uLnTx/>
              <a:uFillTx/>
              <a:latin typeface="Arial"/>
              <a:cs typeface="Arial"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1300" b="1" dirty="0">
                <a:solidFill>
                  <a:srgbClr val="538135"/>
                </a:solidFill>
                <a:latin typeface="Arial"/>
                <a:cs typeface="Arial" pitchFamily="34" charset="0"/>
              </a:rPr>
              <a:t>Stadiums with Open Roofs: </a:t>
            </a:r>
            <a:r>
              <a:rPr lang="en-US" altLang="ko-KR" sz="1400" b="1" dirty="0">
                <a:solidFill>
                  <a:srgbClr val="538135"/>
                </a:solidFill>
                <a:latin typeface="Arial"/>
                <a:cs typeface="Arial" pitchFamily="34" charset="0"/>
              </a:rPr>
              <a:t>24</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538135"/>
                </a:solidFill>
                <a:effectLst/>
                <a:uLnTx/>
                <a:uFillTx/>
                <a:latin typeface="Arial"/>
                <a:cs typeface="Arial" pitchFamily="34" charset="0"/>
              </a:rPr>
              <a:t>Stadiums with Closed Roofs: </a:t>
            </a:r>
            <a:r>
              <a:rPr kumimoji="0" lang="en-US" altLang="ko-KR" sz="1400" b="1" i="0" u="none" strike="noStrike" kern="1200" cap="none" spc="0" normalizeH="0" baseline="0" noProof="0" dirty="0">
                <a:ln>
                  <a:noFill/>
                </a:ln>
                <a:solidFill>
                  <a:srgbClr val="538135"/>
                </a:solidFill>
                <a:effectLst/>
                <a:uLnTx/>
                <a:uFillTx/>
                <a:latin typeface="Arial"/>
                <a:cs typeface="Arial" pitchFamily="34" charset="0"/>
              </a:rPr>
              <a:t>8</a:t>
            </a:r>
            <a:endParaRPr kumimoji="0" lang="ko-KR" altLang="en-US" sz="1300" b="1" i="0" u="none" strike="noStrike" kern="1200" cap="none" spc="0" normalizeH="0" baseline="0" noProof="0" dirty="0">
              <a:ln>
                <a:noFill/>
              </a:ln>
              <a:solidFill>
                <a:srgbClr val="538135"/>
              </a:solidFill>
              <a:effectLst/>
              <a:uLnTx/>
              <a:uFillTx/>
              <a:latin typeface="Arial"/>
              <a:cs typeface="Arial" pitchFamily="34" charset="0"/>
            </a:endParaRPr>
          </a:p>
        </p:txBody>
      </p:sp>
    </p:spTree>
    <p:extLst>
      <p:ext uri="{BB962C8B-B14F-4D97-AF65-F5344CB8AC3E}">
        <p14:creationId xmlns:p14="http://schemas.microsoft.com/office/powerpoint/2010/main" val="359050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Heatmap of Stadiums</a:t>
            </a:r>
          </a:p>
        </p:txBody>
      </p:sp>
      <p:graphicFrame>
        <p:nvGraphicFramePr>
          <p:cNvPr id="3" name="Table 2">
            <a:extLst>
              <a:ext uri="{FF2B5EF4-FFF2-40B4-BE49-F238E27FC236}">
                <a16:creationId xmlns:a16="http://schemas.microsoft.com/office/drawing/2014/main" id="{F9E3A5C6-87F3-4F11-940E-FE05D4153F32}"/>
              </a:ext>
            </a:extLst>
          </p:cNvPr>
          <p:cNvGraphicFramePr>
            <a:graphicFrameLocks noGrp="1"/>
          </p:cNvGraphicFramePr>
          <p:nvPr>
            <p:extLst/>
          </p:nvPr>
        </p:nvGraphicFramePr>
        <p:xfrm>
          <a:off x="7250546" y="2183683"/>
          <a:ext cx="4849718" cy="3734576"/>
        </p:xfrm>
        <a:graphic>
          <a:graphicData uri="http://schemas.openxmlformats.org/drawingml/2006/table">
            <a:tbl>
              <a:tblPr/>
              <a:tblGrid>
                <a:gridCol w="2424859">
                  <a:extLst>
                    <a:ext uri="{9D8B030D-6E8A-4147-A177-3AD203B41FA5}">
                      <a16:colId xmlns:a16="http://schemas.microsoft.com/office/drawing/2014/main" val="4137084936"/>
                    </a:ext>
                  </a:extLst>
                </a:gridCol>
                <a:gridCol w="2424859">
                  <a:extLst>
                    <a:ext uri="{9D8B030D-6E8A-4147-A177-3AD203B41FA5}">
                      <a16:colId xmlns:a16="http://schemas.microsoft.com/office/drawing/2014/main" val="361227823"/>
                    </a:ext>
                  </a:extLst>
                </a:gridCol>
              </a:tblGrid>
              <a:tr h="233411">
                <a:tc>
                  <a:txBody>
                    <a:bodyPr/>
                    <a:lstStyle/>
                    <a:p>
                      <a:pPr algn="ctr" fontAlgn="b"/>
                      <a:r>
                        <a:rPr lang="en-US" sz="1200" b="0" i="0" u="none" strike="noStrike" dirty="0">
                          <a:solidFill>
                            <a:schemeClr val="bg1"/>
                          </a:solidFill>
                          <a:effectLst/>
                          <a:latin typeface="Calibri" panose="020F0502020204030204" pitchFamily="34" charset="0"/>
                        </a:rPr>
                        <a:t>Arrowhead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Lucas Oil Stadium</a:t>
                      </a:r>
                    </a:p>
                  </a:txBody>
                  <a:tcPr marL="4325" marR="4325" marT="4325" marB="0" anchor="ctr">
                    <a:lnL>
                      <a:noFill/>
                    </a:lnL>
                    <a:lnR>
                      <a:noFill/>
                    </a:lnR>
                    <a:lnT>
                      <a:noFill/>
                    </a:lnT>
                    <a:lnB>
                      <a:noFill/>
                    </a:lnB>
                  </a:tcPr>
                </a:tc>
                <a:extLst>
                  <a:ext uri="{0D108BD9-81ED-4DB2-BD59-A6C34878D82A}">
                    <a16:rowId xmlns:a16="http://schemas.microsoft.com/office/drawing/2014/main" val="1860077651"/>
                  </a:ext>
                </a:extLst>
              </a:tr>
              <a:tr h="233411">
                <a:tc>
                  <a:txBody>
                    <a:bodyPr/>
                    <a:lstStyle/>
                    <a:p>
                      <a:pPr algn="ctr" fontAlgn="b"/>
                      <a:r>
                        <a:rPr lang="en-US" sz="1200" b="0" i="0" u="none" strike="noStrike" dirty="0">
                          <a:solidFill>
                            <a:schemeClr val="bg1"/>
                          </a:solidFill>
                          <a:effectLst/>
                          <a:latin typeface="Calibri" panose="020F0502020204030204" pitchFamily="34" charset="0"/>
                        </a:rPr>
                        <a:t>AT&amp;T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M&amp;T Bank Stadium</a:t>
                      </a:r>
                    </a:p>
                  </a:txBody>
                  <a:tcPr marL="4325" marR="4325" marT="4325" marB="0" anchor="ctr">
                    <a:lnL>
                      <a:noFill/>
                    </a:lnL>
                    <a:lnR>
                      <a:noFill/>
                    </a:lnR>
                    <a:lnT>
                      <a:noFill/>
                    </a:lnT>
                    <a:lnB>
                      <a:noFill/>
                    </a:lnB>
                  </a:tcPr>
                </a:tc>
                <a:extLst>
                  <a:ext uri="{0D108BD9-81ED-4DB2-BD59-A6C34878D82A}">
                    <a16:rowId xmlns:a16="http://schemas.microsoft.com/office/drawing/2014/main" val="741797569"/>
                  </a:ext>
                </a:extLst>
              </a:tr>
              <a:tr h="233411">
                <a:tc>
                  <a:txBody>
                    <a:bodyPr/>
                    <a:lstStyle/>
                    <a:p>
                      <a:pPr algn="ctr" fontAlgn="b"/>
                      <a:r>
                        <a:rPr lang="en-US" sz="1200" b="0" i="0" u="none" strike="noStrike" dirty="0">
                          <a:solidFill>
                            <a:schemeClr val="bg1"/>
                          </a:solidFill>
                          <a:effectLst/>
                          <a:latin typeface="Calibri" panose="020F0502020204030204" pitchFamily="34" charset="0"/>
                        </a:rPr>
                        <a:t>Bank of America Stadium</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Stadium</a:t>
                      </a:r>
                    </a:p>
                  </a:txBody>
                  <a:tcPr marL="4325" marR="4325" marT="4325" marB="0" anchor="ctr">
                    <a:lnL>
                      <a:noFill/>
                    </a:lnL>
                    <a:lnR>
                      <a:noFill/>
                    </a:lnR>
                    <a:lnT>
                      <a:noFill/>
                    </a:lnT>
                    <a:lnB>
                      <a:noFill/>
                    </a:lnB>
                  </a:tcPr>
                </a:tc>
                <a:extLst>
                  <a:ext uri="{0D108BD9-81ED-4DB2-BD59-A6C34878D82A}">
                    <a16:rowId xmlns:a16="http://schemas.microsoft.com/office/drawing/2014/main" val="3115063858"/>
                  </a:ext>
                </a:extLst>
              </a:tr>
              <a:tr h="233411">
                <a:tc>
                  <a:txBody>
                    <a:bodyPr/>
                    <a:lstStyle/>
                    <a:p>
                      <a:pPr algn="ctr" fontAlgn="b"/>
                      <a:r>
                        <a:rPr lang="en-US" sz="1200" b="0" i="0" u="none" strike="noStrike" dirty="0">
                          <a:solidFill>
                            <a:schemeClr val="bg1"/>
                          </a:solidFill>
                          <a:effectLst/>
                          <a:latin typeface="Calibri" panose="020F0502020204030204" pitchFamily="34" charset="0"/>
                        </a:rPr>
                        <a:t>Broncos Stadium at Mile High</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Mercedes-Benz Superdome</a:t>
                      </a:r>
                    </a:p>
                  </a:txBody>
                  <a:tcPr marL="4325" marR="4325" marT="4325" marB="0" anchor="ctr">
                    <a:lnL>
                      <a:noFill/>
                    </a:lnL>
                    <a:lnR>
                      <a:noFill/>
                    </a:lnR>
                    <a:lnT>
                      <a:noFill/>
                    </a:lnT>
                    <a:lnB>
                      <a:noFill/>
                    </a:lnB>
                  </a:tcPr>
                </a:tc>
                <a:extLst>
                  <a:ext uri="{0D108BD9-81ED-4DB2-BD59-A6C34878D82A}">
                    <a16:rowId xmlns:a16="http://schemas.microsoft.com/office/drawing/2014/main" val="2811729414"/>
                  </a:ext>
                </a:extLst>
              </a:tr>
              <a:tr h="233411">
                <a:tc>
                  <a:txBody>
                    <a:bodyPr/>
                    <a:lstStyle/>
                    <a:p>
                      <a:pPr algn="ctr" fontAlgn="b"/>
                      <a:r>
                        <a:rPr lang="en-US" sz="1200" b="0" i="0" u="none" strike="noStrike" dirty="0">
                          <a:solidFill>
                            <a:schemeClr val="bg1"/>
                          </a:solidFill>
                          <a:effectLst/>
                          <a:latin typeface="Calibri" panose="020F0502020204030204" pitchFamily="34" charset="0"/>
                        </a:rPr>
                        <a:t>CenturyLink Field</a:t>
                      </a:r>
                    </a:p>
                  </a:txBody>
                  <a:tcPr marL="4325" marR="4325" marT="4325" marB="0" anchor="ctr">
                    <a:lnL>
                      <a:noFill/>
                    </a:lnL>
                    <a:lnR>
                      <a:noFill/>
                    </a:lnR>
                    <a:lnT>
                      <a:noFill/>
                    </a:lnT>
                    <a:lnB>
                      <a:noFill/>
                    </a:lnB>
                  </a:tcPr>
                </a:tc>
                <a:tc>
                  <a:txBody>
                    <a:bodyPr/>
                    <a:lstStyle/>
                    <a:p>
                      <a:pPr algn="ctr" fontAlgn="b"/>
                      <a:r>
                        <a:rPr lang="en-US" sz="1200" b="0" i="0" u="none" strike="noStrike">
                          <a:solidFill>
                            <a:schemeClr val="bg1"/>
                          </a:solidFill>
                          <a:effectLst/>
                          <a:latin typeface="Calibri" panose="020F0502020204030204" pitchFamily="34" charset="0"/>
                        </a:rPr>
                        <a:t>MetLife Stadium</a:t>
                      </a:r>
                    </a:p>
                  </a:txBody>
                  <a:tcPr marL="4325" marR="4325" marT="4325" marB="0" anchor="ctr">
                    <a:lnL>
                      <a:noFill/>
                    </a:lnL>
                    <a:lnR>
                      <a:noFill/>
                    </a:lnR>
                    <a:lnT>
                      <a:noFill/>
                    </a:lnT>
                    <a:lnB>
                      <a:noFill/>
                    </a:lnB>
                  </a:tcPr>
                </a:tc>
                <a:extLst>
                  <a:ext uri="{0D108BD9-81ED-4DB2-BD59-A6C34878D82A}">
                    <a16:rowId xmlns:a16="http://schemas.microsoft.com/office/drawing/2014/main" val="993234629"/>
                  </a:ext>
                </a:extLst>
              </a:tr>
              <a:tr h="233411">
                <a:tc>
                  <a:txBody>
                    <a:bodyPr/>
                    <a:lstStyle/>
                    <a:p>
                      <a:pPr algn="ctr" fontAlgn="b"/>
                      <a:r>
                        <a:rPr lang="en-US" sz="1200" b="0" i="0" u="none" strike="noStrike">
                          <a:solidFill>
                            <a:schemeClr val="bg1"/>
                          </a:solidFill>
                          <a:effectLst/>
                          <a:latin typeface="Calibri" panose="020F0502020204030204" pitchFamily="34" charset="0"/>
                        </a:rPr>
                        <a:t>Dignity Health Sports Park</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New Era Field</a:t>
                      </a:r>
                    </a:p>
                  </a:txBody>
                  <a:tcPr marL="4325" marR="4325" marT="4325" marB="0" anchor="ctr">
                    <a:lnL>
                      <a:noFill/>
                    </a:lnL>
                    <a:lnR>
                      <a:noFill/>
                    </a:lnR>
                    <a:lnT>
                      <a:noFill/>
                    </a:lnT>
                    <a:lnB>
                      <a:noFill/>
                    </a:lnB>
                  </a:tcPr>
                </a:tc>
                <a:extLst>
                  <a:ext uri="{0D108BD9-81ED-4DB2-BD59-A6C34878D82A}">
                    <a16:rowId xmlns:a16="http://schemas.microsoft.com/office/drawing/2014/main" val="1929506086"/>
                  </a:ext>
                </a:extLst>
              </a:tr>
              <a:tr h="233411">
                <a:tc>
                  <a:txBody>
                    <a:bodyPr/>
                    <a:lstStyle/>
                    <a:p>
                      <a:pPr algn="ctr" fontAlgn="b"/>
                      <a:r>
                        <a:rPr lang="en-US" sz="1200" b="0" i="0" u="none" strike="noStrike">
                          <a:solidFill>
                            <a:schemeClr val="bg1"/>
                          </a:solidFill>
                          <a:effectLst/>
                          <a:latin typeface="Calibri" panose="020F0502020204030204" pitchFamily="34" charset="0"/>
                        </a:rPr>
                        <a:t>FedEx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Nissan Stadium</a:t>
                      </a:r>
                    </a:p>
                  </a:txBody>
                  <a:tcPr marL="4325" marR="4325" marT="4325" marB="0" anchor="ctr">
                    <a:lnL>
                      <a:noFill/>
                    </a:lnL>
                    <a:lnR>
                      <a:noFill/>
                    </a:lnR>
                    <a:lnT>
                      <a:noFill/>
                    </a:lnT>
                    <a:lnB>
                      <a:noFill/>
                    </a:lnB>
                  </a:tcPr>
                </a:tc>
                <a:extLst>
                  <a:ext uri="{0D108BD9-81ED-4DB2-BD59-A6C34878D82A}">
                    <a16:rowId xmlns:a16="http://schemas.microsoft.com/office/drawing/2014/main" val="1332666623"/>
                  </a:ext>
                </a:extLst>
              </a:tr>
              <a:tr h="233411">
                <a:tc>
                  <a:txBody>
                    <a:bodyPr/>
                    <a:lstStyle/>
                    <a:p>
                      <a:pPr algn="ctr" fontAlgn="b"/>
                      <a:r>
                        <a:rPr lang="en-US" sz="1200" b="0" i="0" u="none" strike="noStrike">
                          <a:solidFill>
                            <a:schemeClr val="bg1"/>
                          </a:solidFill>
                          <a:effectLst/>
                          <a:latin typeface="Calibri" panose="020F0502020204030204" pitchFamily="34" charset="0"/>
                        </a:rPr>
                        <a:t>FirstEnergy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NRG Stadium</a:t>
                      </a:r>
                    </a:p>
                  </a:txBody>
                  <a:tcPr marL="4325" marR="4325" marT="4325" marB="0" anchor="ctr">
                    <a:lnL>
                      <a:noFill/>
                    </a:lnL>
                    <a:lnR>
                      <a:noFill/>
                    </a:lnR>
                    <a:lnT>
                      <a:noFill/>
                    </a:lnT>
                    <a:lnB>
                      <a:noFill/>
                    </a:lnB>
                  </a:tcPr>
                </a:tc>
                <a:extLst>
                  <a:ext uri="{0D108BD9-81ED-4DB2-BD59-A6C34878D82A}">
                    <a16:rowId xmlns:a16="http://schemas.microsoft.com/office/drawing/2014/main" val="871740159"/>
                  </a:ext>
                </a:extLst>
              </a:tr>
              <a:tr h="233411">
                <a:tc>
                  <a:txBody>
                    <a:bodyPr/>
                    <a:lstStyle/>
                    <a:p>
                      <a:pPr algn="ctr" fontAlgn="b"/>
                      <a:r>
                        <a:rPr lang="en-US" sz="1200" b="0" i="0" u="none" strike="noStrike">
                          <a:solidFill>
                            <a:schemeClr val="bg1"/>
                          </a:solidFill>
                          <a:effectLst/>
                          <a:latin typeface="Calibri" panose="020F0502020204030204" pitchFamily="34" charset="0"/>
                        </a:rPr>
                        <a:t>Ford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Oakland-Alameda County Coliseum</a:t>
                      </a:r>
                    </a:p>
                  </a:txBody>
                  <a:tcPr marL="4325" marR="4325" marT="4325" marB="0" anchor="ctr">
                    <a:lnL>
                      <a:noFill/>
                    </a:lnL>
                    <a:lnR>
                      <a:noFill/>
                    </a:lnR>
                    <a:lnT>
                      <a:noFill/>
                    </a:lnT>
                    <a:lnB>
                      <a:noFill/>
                    </a:lnB>
                  </a:tcPr>
                </a:tc>
                <a:extLst>
                  <a:ext uri="{0D108BD9-81ED-4DB2-BD59-A6C34878D82A}">
                    <a16:rowId xmlns:a16="http://schemas.microsoft.com/office/drawing/2014/main" val="2552993132"/>
                  </a:ext>
                </a:extLst>
              </a:tr>
              <a:tr h="233411">
                <a:tc>
                  <a:txBody>
                    <a:bodyPr/>
                    <a:lstStyle/>
                    <a:p>
                      <a:pPr algn="ctr" fontAlgn="b"/>
                      <a:r>
                        <a:rPr lang="en-US" sz="1200" b="0" i="0" u="none" strike="noStrike">
                          <a:solidFill>
                            <a:schemeClr val="bg1"/>
                          </a:solidFill>
                          <a:effectLst/>
                          <a:latin typeface="Calibri" panose="020F0502020204030204" pitchFamily="34" charset="0"/>
                        </a:rPr>
                        <a:t>Gillette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Paul Brown Stadium</a:t>
                      </a:r>
                    </a:p>
                  </a:txBody>
                  <a:tcPr marL="4325" marR="4325" marT="4325" marB="0" anchor="ctr">
                    <a:lnL>
                      <a:noFill/>
                    </a:lnL>
                    <a:lnR>
                      <a:noFill/>
                    </a:lnR>
                    <a:lnT>
                      <a:noFill/>
                    </a:lnT>
                    <a:lnB>
                      <a:noFill/>
                    </a:lnB>
                  </a:tcPr>
                </a:tc>
                <a:extLst>
                  <a:ext uri="{0D108BD9-81ED-4DB2-BD59-A6C34878D82A}">
                    <a16:rowId xmlns:a16="http://schemas.microsoft.com/office/drawing/2014/main" val="1962462006"/>
                  </a:ext>
                </a:extLst>
              </a:tr>
              <a:tr h="233411">
                <a:tc>
                  <a:txBody>
                    <a:bodyPr/>
                    <a:lstStyle/>
                    <a:p>
                      <a:pPr algn="ctr" fontAlgn="b"/>
                      <a:r>
                        <a:rPr lang="en-US" sz="1200" b="0" i="0" u="none" strike="noStrike">
                          <a:solidFill>
                            <a:schemeClr val="bg1"/>
                          </a:solidFill>
                          <a:effectLst/>
                          <a:latin typeface="Calibri" panose="020F0502020204030204" pitchFamily="34" charset="0"/>
                        </a:rPr>
                        <a:t>Hard Rock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Raymond James Stadium</a:t>
                      </a:r>
                    </a:p>
                  </a:txBody>
                  <a:tcPr marL="4325" marR="4325" marT="4325" marB="0" anchor="ctr">
                    <a:lnL>
                      <a:noFill/>
                    </a:lnL>
                    <a:lnR>
                      <a:noFill/>
                    </a:lnR>
                    <a:lnT>
                      <a:noFill/>
                    </a:lnT>
                    <a:lnB>
                      <a:noFill/>
                    </a:lnB>
                  </a:tcPr>
                </a:tc>
                <a:extLst>
                  <a:ext uri="{0D108BD9-81ED-4DB2-BD59-A6C34878D82A}">
                    <a16:rowId xmlns:a16="http://schemas.microsoft.com/office/drawing/2014/main" val="1651622442"/>
                  </a:ext>
                </a:extLst>
              </a:tr>
              <a:tr h="233411">
                <a:tc>
                  <a:txBody>
                    <a:bodyPr/>
                    <a:lstStyle/>
                    <a:p>
                      <a:pPr algn="ctr" fontAlgn="b"/>
                      <a:r>
                        <a:rPr lang="en-US" sz="1200" b="0" i="0" u="none" strike="noStrike">
                          <a:solidFill>
                            <a:schemeClr val="bg1"/>
                          </a:solidFill>
                          <a:effectLst/>
                          <a:latin typeface="Calibri" panose="020F0502020204030204" pitchFamily="34" charset="0"/>
                        </a:rPr>
                        <a:t>Heinz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Soldier Field</a:t>
                      </a:r>
                    </a:p>
                  </a:txBody>
                  <a:tcPr marL="4325" marR="4325" marT="4325" marB="0" anchor="ctr">
                    <a:lnL>
                      <a:noFill/>
                    </a:lnL>
                    <a:lnR>
                      <a:noFill/>
                    </a:lnR>
                    <a:lnT>
                      <a:noFill/>
                    </a:lnT>
                    <a:lnB>
                      <a:noFill/>
                    </a:lnB>
                  </a:tcPr>
                </a:tc>
                <a:extLst>
                  <a:ext uri="{0D108BD9-81ED-4DB2-BD59-A6C34878D82A}">
                    <a16:rowId xmlns:a16="http://schemas.microsoft.com/office/drawing/2014/main" val="1691688586"/>
                  </a:ext>
                </a:extLst>
              </a:tr>
              <a:tr h="233411">
                <a:tc>
                  <a:txBody>
                    <a:bodyPr/>
                    <a:lstStyle/>
                    <a:p>
                      <a:pPr algn="ctr" fontAlgn="b"/>
                      <a:r>
                        <a:rPr lang="en-US" sz="1200" b="0" i="0" u="none" strike="noStrike">
                          <a:solidFill>
                            <a:schemeClr val="bg1"/>
                          </a:solidFill>
                          <a:effectLst/>
                          <a:latin typeface="Calibri" panose="020F0502020204030204" pitchFamily="34" charset="0"/>
                        </a:rPr>
                        <a:t>Lambeau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State Farm Stadium</a:t>
                      </a:r>
                    </a:p>
                  </a:txBody>
                  <a:tcPr marL="4325" marR="4325" marT="4325" marB="0" anchor="ctr">
                    <a:lnL>
                      <a:noFill/>
                    </a:lnL>
                    <a:lnR>
                      <a:noFill/>
                    </a:lnR>
                    <a:lnT>
                      <a:noFill/>
                    </a:lnT>
                    <a:lnB>
                      <a:noFill/>
                    </a:lnB>
                  </a:tcPr>
                </a:tc>
                <a:extLst>
                  <a:ext uri="{0D108BD9-81ED-4DB2-BD59-A6C34878D82A}">
                    <a16:rowId xmlns:a16="http://schemas.microsoft.com/office/drawing/2014/main" val="1933193645"/>
                  </a:ext>
                </a:extLst>
              </a:tr>
              <a:tr h="233411">
                <a:tc>
                  <a:txBody>
                    <a:bodyPr/>
                    <a:lstStyle/>
                    <a:p>
                      <a:pPr algn="ctr" fontAlgn="b"/>
                      <a:r>
                        <a:rPr lang="en-US" sz="1200" b="0" i="0" u="none" strike="noStrike">
                          <a:solidFill>
                            <a:schemeClr val="bg1"/>
                          </a:solidFill>
                          <a:effectLst/>
                          <a:latin typeface="Calibri" panose="020F0502020204030204" pitchFamily="34" charset="0"/>
                        </a:rPr>
                        <a:t>Levi's Stadium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TIAA Bank Field</a:t>
                      </a:r>
                    </a:p>
                  </a:txBody>
                  <a:tcPr marL="4325" marR="4325" marT="4325" marB="0" anchor="ctr">
                    <a:lnL>
                      <a:noFill/>
                    </a:lnL>
                    <a:lnR>
                      <a:noFill/>
                    </a:lnR>
                    <a:lnT>
                      <a:noFill/>
                    </a:lnT>
                    <a:lnB>
                      <a:noFill/>
                    </a:lnB>
                  </a:tcPr>
                </a:tc>
                <a:extLst>
                  <a:ext uri="{0D108BD9-81ED-4DB2-BD59-A6C34878D82A}">
                    <a16:rowId xmlns:a16="http://schemas.microsoft.com/office/drawing/2014/main" val="3205045603"/>
                  </a:ext>
                </a:extLst>
              </a:tr>
              <a:tr h="233411">
                <a:tc>
                  <a:txBody>
                    <a:bodyPr/>
                    <a:lstStyle/>
                    <a:p>
                      <a:pPr algn="ctr" fontAlgn="b"/>
                      <a:r>
                        <a:rPr lang="en-US" sz="1200" b="0" i="0" u="none" strike="noStrike">
                          <a:solidFill>
                            <a:schemeClr val="bg1"/>
                          </a:solidFill>
                          <a:effectLst/>
                          <a:latin typeface="Calibri" panose="020F0502020204030204" pitchFamily="34" charset="0"/>
                        </a:rPr>
                        <a:t>Lincoln Financial Field</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US Bank Stadium</a:t>
                      </a:r>
                    </a:p>
                  </a:txBody>
                  <a:tcPr marL="4325" marR="4325" marT="4325" marB="0" anchor="ctr">
                    <a:lnL>
                      <a:noFill/>
                    </a:lnL>
                    <a:lnR>
                      <a:noFill/>
                    </a:lnR>
                    <a:lnT>
                      <a:noFill/>
                    </a:lnT>
                    <a:lnB>
                      <a:noFill/>
                    </a:lnB>
                  </a:tcPr>
                </a:tc>
                <a:extLst>
                  <a:ext uri="{0D108BD9-81ED-4DB2-BD59-A6C34878D82A}">
                    <a16:rowId xmlns:a16="http://schemas.microsoft.com/office/drawing/2014/main" val="86687989"/>
                  </a:ext>
                </a:extLst>
              </a:tr>
              <a:tr h="233411">
                <a:tc>
                  <a:txBody>
                    <a:bodyPr/>
                    <a:lstStyle/>
                    <a:p>
                      <a:pPr algn="ctr" fontAlgn="b"/>
                      <a:r>
                        <a:rPr lang="en-US" sz="1200" b="0" i="0" u="none" strike="noStrike">
                          <a:solidFill>
                            <a:schemeClr val="bg1"/>
                          </a:solidFill>
                          <a:effectLst/>
                          <a:latin typeface="Calibri" panose="020F0502020204030204" pitchFamily="34" charset="0"/>
                        </a:rPr>
                        <a:t>Los Angeles Memorial Coliseum</a:t>
                      </a:r>
                    </a:p>
                  </a:txBody>
                  <a:tcPr marL="4325" marR="4325" marT="4325" marB="0" anchor="ctr">
                    <a:lnL>
                      <a:noFill/>
                    </a:lnL>
                    <a:lnR>
                      <a:noFill/>
                    </a:lnR>
                    <a:lnT>
                      <a:noFill/>
                    </a:lnT>
                    <a:lnB>
                      <a:noFill/>
                    </a:lnB>
                  </a:tcPr>
                </a:tc>
                <a:tc>
                  <a:txBody>
                    <a:bodyPr/>
                    <a:lstStyle/>
                    <a:p>
                      <a:pPr algn="ctr" fontAlgn="b"/>
                      <a:r>
                        <a:rPr lang="en-US" sz="1200" b="0" i="0" u="none" strike="noStrike" dirty="0">
                          <a:solidFill>
                            <a:schemeClr val="bg1"/>
                          </a:solidFill>
                          <a:effectLst/>
                          <a:latin typeface="Calibri" panose="020F0502020204030204" pitchFamily="34" charset="0"/>
                        </a:rPr>
                        <a:t>Wembley Stadium</a:t>
                      </a:r>
                    </a:p>
                  </a:txBody>
                  <a:tcPr marL="4325" marR="4325" marT="4325" marB="0" anchor="ctr">
                    <a:lnL>
                      <a:noFill/>
                    </a:lnL>
                    <a:lnR>
                      <a:noFill/>
                    </a:lnR>
                    <a:lnT>
                      <a:noFill/>
                    </a:lnT>
                    <a:lnB>
                      <a:noFill/>
                    </a:lnB>
                  </a:tcPr>
                </a:tc>
                <a:extLst>
                  <a:ext uri="{0D108BD9-81ED-4DB2-BD59-A6C34878D82A}">
                    <a16:rowId xmlns:a16="http://schemas.microsoft.com/office/drawing/2014/main" val="3300323073"/>
                  </a:ext>
                </a:extLst>
              </a:tr>
            </a:tbl>
          </a:graphicData>
        </a:graphic>
      </p:graphicFrame>
      <p:pic>
        <p:nvPicPr>
          <p:cNvPr id="8" name="Picture 7">
            <a:extLst>
              <a:ext uri="{FF2B5EF4-FFF2-40B4-BE49-F238E27FC236}">
                <a16:creationId xmlns:a16="http://schemas.microsoft.com/office/drawing/2014/main" id="{8E4C80E1-0388-7643-B224-379524FF6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2183683"/>
            <a:ext cx="4243131" cy="4372890"/>
          </a:xfrm>
          <a:prstGeom prst="rect">
            <a:avLst/>
          </a:prstGeom>
          <a:ln>
            <a:solidFill>
              <a:schemeClr val="tx1"/>
            </a:solidFill>
          </a:ln>
        </p:spPr>
      </p:pic>
      <p:pic>
        <p:nvPicPr>
          <p:cNvPr id="11" name="Picture 10">
            <a:extLst>
              <a:ext uri="{FF2B5EF4-FFF2-40B4-BE49-F238E27FC236}">
                <a16:creationId xmlns:a16="http://schemas.microsoft.com/office/drawing/2014/main" id="{DB7DEB62-A979-E840-8E7D-9CA14FA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632" y="1396974"/>
            <a:ext cx="6647688" cy="5281586"/>
          </a:xfrm>
          <a:prstGeom prst="rect">
            <a:avLst/>
          </a:prstGeom>
          <a:ln>
            <a:solidFill>
              <a:schemeClr val="tx1"/>
            </a:solidFill>
          </a:ln>
        </p:spPr>
      </p:pic>
      <p:pic>
        <p:nvPicPr>
          <p:cNvPr id="13" name="Picture 12">
            <a:extLst>
              <a:ext uri="{FF2B5EF4-FFF2-40B4-BE49-F238E27FC236}">
                <a16:creationId xmlns:a16="http://schemas.microsoft.com/office/drawing/2014/main" id="{6918149C-AFAE-614E-9FF5-555C621A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06" y="1396974"/>
            <a:ext cx="3326384" cy="710436"/>
          </a:xfrm>
          <a:prstGeom prst="rect">
            <a:avLst/>
          </a:prstGeom>
          <a:ln>
            <a:solidFill>
              <a:schemeClr val="tx1"/>
            </a:solidFill>
          </a:ln>
        </p:spPr>
      </p:pic>
    </p:spTree>
    <p:extLst>
      <p:ext uri="{BB962C8B-B14F-4D97-AF65-F5344CB8AC3E}">
        <p14:creationId xmlns:p14="http://schemas.microsoft.com/office/powerpoint/2010/main" val="2873115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1025</Words>
  <Application>Microsoft Macintosh PowerPoint</Application>
  <PresentationFormat>Widescreen</PresentationFormat>
  <Paragraphs>133</Paragraphs>
  <Slides>12</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12</vt:i4>
      </vt:variant>
    </vt:vector>
  </HeadingPairs>
  <TitlesOfParts>
    <vt:vector size="21" baseType="lpstr">
      <vt:lpstr>Arial Unicode MS</vt:lpstr>
      <vt:lpstr>맑은 고딕</vt:lpstr>
      <vt:lpstr>Arial</vt:lpstr>
      <vt:lpstr>Calibri</vt:lpstr>
      <vt:lpstr>Calibri Light</vt:lpstr>
      <vt:lpstr>Office Theme</vt:lpstr>
      <vt:lpstr>2_Contents Slide Master</vt:lpstr>
      <vt:lpstr>Contents Slide Master</vt:lpstr>
      <vt:lpstr>Cover and End Slide Master</vt:lpstr>
      <vt:lpstr>Weather Effects in the 2018 NFL Season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Edward</dc:creator>
  <cp:lastModifiedBy>Microsoft Office User</cp:lastModifiedBy>
  <cp:revision>58</cp:revision>
  <dcterms:created xsi:type="dcterms:W3CDTF">2019-01-19T11:37:25Z</dcterms:created>
  <dcterms:modified xsi:type="dcterms:W3CDTF">2019-01-22T22:40:43Z</dcterms:modified>
</cp:coreProperties>
</file>